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555" r:id="rId2"/>
    <p:sldId id="588" r:id="rId3"/>
    <p:sldId id="571" r:id="rId4"/>
    <p:sldId id="573" r:id="rId5"/>
    <p:sldId id="574" r:id="rId6"/>
    <p:sldId id="575" r:id="rId7"/>
    <p:sldId id="580" r:id="rId8"/>
    <p:sldId id="576" r:id="rId9"/>
    <p:sldId id="578" r:id="rId10"/>
    <p:sldId id="579" r:id="rId11"/>
    <p:sldId id="581" r:id="rId12"/>
    <p:sldId id="590" r:id="rId13"/>
    <p:sldId id="582" r:id="rId14"/>
    <p:sldId id="583" r:id="rId15"/>
    <p:sldId id="584" r:id="rId16"/>
    <p:sldId id="591" r:id="rId17"/>
    <p:sldId id="592" r:id="rId18"/>
    <p:sldId id="589" r:id="rId19"/>
    <p:sldId id="587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00"/>
    <a:srgbClr val="009900"/>
    <a:srgbClr val="EDE577"/>
    <a:srgbClr val="FFFF65"/>
    <a:srgbClr val="0033CC"/>
    <a:srgbClr val="005C00"/>
    <a:srgbClr val="E1D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1" autoAdjust="0"/>
    <p:restoredTop sz="79032" autoAdjust="0"/>
  </p:normalViewPr>
  <p:slideViewPr>
    <p:cSldViewPr>
      <p:cViewPr varScale="1">
        <p:scale>
          <a:sx n="92" d="100"/>
          <a:sy n="9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B1093-71A7-4DE1-9841-9EF509795CC1}" type="presOf" srcId="{22E8D25D-D024-4DDD-8DE0-0256CAC7454A}" destId="{527AA6F9-B12F-4A29-B568-380ACC3311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A6142-C199-4EAB-94F8-126364116572}" type="presOf" srcId="{22E8D25D-D024-4DDD-8DE0-0256CAC7454A}" destId="{527AA6F9-B12F-4A29-B568-380ACC331191}" srcOrd="0" destOrd="0" presId="urn:microsoft.com/office/officeart/2005/8/layout/process1"/>
    <dgm:cxn modelId="{BAD661F5-B61C-43EB-9C34-323184BB926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162D645D-3D95-4CAA-85DB-A6BE5218181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27271-0F08-41BD-ABBC-BE5345678DA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765C8C4-CACC-4D83-9F4E-DC7F88D01D33}" type="presOf" srcId="{E3663A91-9BFE-4DAA-B8FF-675638D30E12}" destId="{D1E77373-09DF-4363-96BA-C58365FF933C}" srcOrd="0" destOrd="0" presId="urn:microsoft.com/office/officeart/2005/8/layout/process1"/>
    <dgm:cxn modelId="{6E4C7BEE-4B38-411C-B6EB-CC171E45077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287B0-D6A8-4D68-AB69-73CDA721FBAA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5E19681-4E29-4C30-8F37-67D471A71606}" type="presOf" srcId="{22E8D25D-D024-4DDD-8DE0-0256CAC7454A}" destId="{527AA6F9-B12F-4A29-B568-380ACC331191}" srcOrd="0" destOrd="0" presId="urn:microsoft.com/office/officeart/2005/8/layout/process1"/>
    <dgm:cxn modelId="{86AB25A5-73DC-454D-814B-ECB8EEAA531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20069" custLinFactNeighborY="-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2A88983-9798-4D34-B407-7DC181060F87}" type="presOf" srcId="{E3663A91-9BFE-4DAA-B8FF-675638D30E12}" destId="{D1E77373-09DF-4363-96BA-C58365FF933C}" srcOrd="0" destOrd="0" presId="urn:microsoft.com/office/officeart/2005/8/layout/process1"/>
    <dgm:cxn modelId="{BE267098-D6B0-4336-902F-5CFCFB089D5A}" type="presOf" srcId="{22E8D25D-D024-4DDD-8DE0-0256CAC7454A}" destId="{527AA6F9-B12F-4A29-B568-380ACC331191}" srcOrd="0" destOrd="0" presId="urn:microsoft.com/office/officeart/2005/8/layout/process1"/>
    <dgm:cxn modelId="{8319AA86-B07D-4A92-9D3F-C16E3397FEA7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4D754-ECAE-4175-81E6-B6954EFE2C81}" type="presOf" srcId="{E3663A91-9BFE-4DAA-B8FF-675638D30E12}" destId="{D1E77373-09DF-4363-96BA-C58365FF933C}" srcOrd="0" destOrd="0" presId="urn:microsoft.com/office/officeart/2005/8/layout/process1"/>
    <dgm:cxn modelId="{A68A61D7-ED84-436F-95F7-7D5C32F1458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4409868-29DC-4FF9-847A-43E9286EB2A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54DB87-A565-45AE-84C3-075E96A9A60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A840D1E-E77B-4D89-84C1-B3FDB5458EED}" type="presOf" srcId="{E3663A91-9BFE-4DAA-B8FF-675638D30E12}" destId="{D1E77373-09DF-4363-96BA-C58365FF933C}" srcOrd="0" destOrd="0" presId="urn:microsoft.com/office/officeart/2005/8/layout/process1"/>
    <dgm:cxn modelId="{8FE95E22-6E0B-4A81-97B6-B9493F49A679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274F3-7196-42A5-A52C-A1BFC7F28DF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578D14B-4863-4FD2-80D3-688059456FF3}" type="presOf" srcId="{22E8D25D-D024-4DDD-8DE0-0256CAC7454A}" destId="{527AA6F9-B12F-4A29-B568-380ACC331191}" srcOrd="0" destOrd="0" presId="urn:microsoft.com/office/officeart/2005/8/layout/process1"/>
    <dgm:cxn modelId="{78A0698C-EA89-4570-998F-3E05858417A8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B021A-5E97-47E4-8E11-530618DF1D44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15FD4CBD-3D1D-4CFC-9B8F-4D26011A8D2E}" type="presOf" srcId="{E3663A91-9BFE-4DAA-B8FF-675638D30E12}" destId="{D1E77373-09DF-4363-96BA-C58365FF933C}" srcOrd="0" destOrd="0" presId="urn:microsoft.com/office/officeart/2005/8/layout/process1"/>
    <dgm:cxn modelId="{C7ED0124-2123-45A0-A061-0D907CC5DAC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BF22B-E8AA-4D06-873A-735FBE08BD74}" type="presOf" srcId="{E3663A91-9BFE-4DAA-B8FF-675638D30E12}" destId="{D1E77373-09DF-4363-96BA-C58365FF933C}" srcOrd="0" destOrd="0" presId="urn:microsoft.com/office/officeart/2005/8/layout/process1"/>
    <dgm:cxn modelId="{91A3FEF2-52C2-4B34-ACEB-77A467F69BEF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B3FBA4F-5B8C-4394-935A-A5D27DE7700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C792D-1529-4E60-B17B-7B4801C6297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C26C10A7-CDF4-4DE0-B2D9-8624D3FF2FF5}" type="presOf" srcId="{22E8D25D-D024-4DDD-8DE0-0256CAC7454A}" destId="{527AA6F9-B12F-4A29-B568-380ACC331191}" srcOrd="0" destOrd="0" presId="urn:microsoft.com/office/officeart/2005/8/layout/process1"/>
    <dgm:cxn modelId="{27D9128F-2E31-4A6B-87F2-63405DBB748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20069" custLinFactNeighborY="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6F859-2F10-49B0-85C9-1DBF7D6DEB91}" type="presOf" srcId="{22E8D25D-D024-4DDD-8DE0-0256CAC7454A}" destId="{527AA6F9-B12F-4A29-B568-380ACC331191}" srcOrd="0" destOrd="0" presId="urn:microsoft.com/office/officeart/2005/8/layout/process1"/>
    <dgm:cxn modelId="{5EB91922-EC78-4C83-88B2-5CDFE1A99EB1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DBF81B8-0BEC-48A5-818E-A4DE6058622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EB8E5-D568-493C-B6A2-540D0F613F8D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8E55B713-C287-4237-83F7-EB3C67E57FF3}" type="presOf" srcId="{E3663A91-9BFE-4DAA-B8FF-675638D30E12}" destId="{D1E77373-09DF-4363-96BA-C58365FF933C}" srcOrd="0" destOrd="0" presId="urn:microsoft.com/office/officeart/2005/8/layout/process1"/>
    <dgm:cxn modelId="{610F069B-19C8-4500-84AF-5A81F708942A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180323" custLinFactY="-81673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5315C-592E-45C2-8E83-B68A78D785B6}" type="presOf" srcId="{E3663A91-9BFE-4DAA-B8FF-675638D30E12}" destId="{D1E77373-09DF-4363-96BA-C58365FF933C}" srcOrd="0" destOrd="0" presId="urn:microsoft.com/office/officeart/2005/8/layout/process1"/>
    <dgm:cxn modelId="{4A09D7B1-8AB5-4D4F-AD33-0A3AD018BD8A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97B97FE-B9A0-40F1-A6DA-4045ED91D9B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B41D5-6C60-42DA-A572-1B7006976936}" type="presOf" srcId="{E3663A91-9BFE-4DAA-B8FF-675638D30E12}" destId="{D1E77373-09DF-4363-96BA-C58365FF933C}" srcOrd="0" destOrd="0" presId="urn:microsoft.com/office/officeart/2005/8/layout/process1"/>
    <dgm:cxn modelId="{077E1897-329A-4C8A-B429-DFE866F6D291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D767CCC9-DDAB-4885-A199-AFDC0453CB39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80127" custLinFactNeighborX="100000" custLinFactNeighborY="19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5FDC4-9076-4D19-AFD3-767785AF8FA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C20B159-E271-442E-821F-C360B358807F}" type="presOf" srcId="{22E8D25D-D024-4DDD-8DE0-0256CAC7454A}" destId="{527AA6F9-B12F-4A29-B568-380ACC331191}" srcOrd="0" destOrd="0" presId="urn:microsoft.com/office/officeart/2005/8/layout/process1"/>
    <dgm:cxn modelId="{E9C96B8D-2FFE-46C3-A69D-2D28C3F150D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40186" custLinFactNeighborX="-10000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ACD34-EBC0-4FEA-BB56-F1145B0B8D81}" type="presOf" srcId="{22E8D25D-D024-4DDD-8DE0-0256CAC7454A}" destId="{527AA6F9-B12F-4A29-B568-380ACC331191}" srcOrd="0" destOrd="0" presId="urn:microsoft.com/office/officeart/2005/8/layout/process1"/>
    <dgm:cxn modelId="{546F53B1-6EE8-4DBD-928A-A97ABADED0D4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0A47C55-2133-401E-A818-21367861053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340675" custLinFactNeighborX="400000" custLinFactNeighborY="-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2A2A3-3FF4-43B7-9FE2-28B8FC10FE8E}" type="presOf" srcId="{E3663A91-9BFE-4DAA-B8FF-675638D30E12}" destId="{D1E77373-09DF-4363-96BA-C58365FF933C}" srcOrd="0" destOrd="0" presId="urn:microsoft.com/office/officeart/2005/8/layout/process1"/>
    <dgm:cxn modelId="{5C4E91A8-C781-498E-80AD-3FD27072DBA2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B7B9793D-6386-4004-B54A-55D0BA950FB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147" custLinFactY="121964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4EE65-DA45-4C4B-814F-EDF48EB4922F}" type="presOf" srcId="{22E8D25D-D024-4DDD-8DE0-0256CAC7454A}" destId="{527AA6F9-B12F-4A29-B568-380ACC331191}" srcOrd="0" destOrd="0" presId="urn:microsoft.com/office/officeart/2005/8/layout/process1"/>
    <dgm:cxn modelId="{84906EC0-9F72-476C-8DD7-865321F621F7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F2117CF-A1ED-4618-8FDA-75F09D06BAA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6001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560A9-2E54-4DF1-AB2C-4533D409FF65}" type="presOf" srcId="{E3663A91-9BFE-4DAA-B8FF-675638D30E12}" destId="{D1E77373-09DF-4363-96BA-C58365FF933C}" srcOrd="0" destOrd="0" presId="urn:microsoft.com/office/officeart/2005/8/layout/process1"/>
    <dgm:cxn modelId="{6BFB6E3C-01EE-46E5-AB13-8E8E0A6D9FC0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2680A6EB-858E-4537-B20A-86CECB41EC7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200000" custLinFactY="101818" custLinFactNeighborX="-260499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58419-76A6-470A-ABCC-127B42F405B0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3894625-0637-435E-8731-E07DB7C6CB2C}" type="presOf" srcId="{22E8D25D-D024-4DDD-8DE0-0256CAC7454A}" destId="{527AA6F9-B12F-4A29-B568-380ACC331191}" srcOrd="0" destOrd="0" presId="urn:microsoft.com/office/officeart/2005/8/layout/process1"/>
    <dgm:cxn modelId="{49CDD0AB-D88F-4565-B7DC-3802A3F1F70A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12B64-F4AC-44D0-BB1D-08130669E3D3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7B7299FE-2FC2-4953-AE0A-ADCC31D5E05E}" type="presOf" srcId="{E3663A91-9BFE-4DAA-B8FF-675638D30E12}" destId="{D1E77373-09DF-4363-96BA-C58365FF933C}" srcOrd="0" destOrd="0" presId="urn:microsoft.com/office/officeart/2005/8/layout/process1"/>
    <dgm:cxn modelId="{CCD021D6-F336-4515-B6C4-32DCDB1AD94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8DC6B-5B00-4E1A-8B8E-AC03F58F383D}" type="presOf" srcId="{E3663A91-9BFE-4DAA-B8FF-675638D30E12}" destId="{D1E77373-09DF-4363-96BA-C58365FF933C}" srcOrd="0" destOrd="0" presId="urn:microsoft.com/office/officeart/2005/8/layout/process1"/>
    <dgm:cxn modelId="{38A58AE3-499E-4DB2-B955-79114DDE3CB8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2D7C675-FCEE-4C40-9130-89C9DCFD56E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0E5B6F9-0B36-4269-831B-990C936EE80E}" type="presOf" srcId="{22E8D25D-D024-4DDD-8DE0-0256CAC7454A}" destId="{527AA6F9-B12F-4A29-B568-380ACC331191}" srcOrd="0" destOrd="0" presId="urn:microsoft.com/office/officeart/2005/8/layout/process1"/>
    <dgm:cxn modelId="{90797044-47BE-4CA5-BEAF-CF9B256DD182}" type="presOf" srcId="{E3663A91-9BFE-4DAA-B8FF-675638D30E12}" destId="{D1E77373-09DF-4363-96BA-C58365FF933C}" srcOrd="0" destOrd="0" presId="urn:microsoft.com/office/officeart/2005/8/layout/process1"/>
    <dgm:cxn modelId="{9ADE544D-58C4-4FB0-8C1B-F13F361869A2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200000" custLinFactNeighborX="280420" custLinFactNeighborY="-4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E2278-5FAD-4FB9-A235-9FB204A81B85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004A1AFB-2F56-440A-AA21-A717647DDD07}" type="presOf" srcId="{22E8D25D-D024-4DDD-8DE0-0256CAC7454A}" destId="{527AA6F9-B12F-4A29-B568-380ACC331191}" srcOrd="0" destOrd="0" presId="urn:microsoft.com/office/officeart/2005/8/layout/process1"/>
    <dgm:cxn modelId="{38DFBE8D-587B-49B8-9E0F-4E4096D5A01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40088" custLinFactY="-200000" custLinFactNeighborX="100000" custLinFactNeighborY="-2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0B6F4-E2E7-48E3-B0E4-30A3487028EA}" type="presOf" srcId="{22E8D25D-D024-4DDD-8DE0-0256CAC7454A}" destId="{527AA6F9-B12F-4A29-B568-380ACC331191}" srcOrd="0" destOrd="0" presId="urn:microsoft.com/office/officeart/2005/8/layout/process1"/>
    <dgm:cxn modelId="{D803D95F-9202-4C33-B6BB-9C5A1F9EBE02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500D231D-6674-411A-A8D4-3422E3278C6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7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8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9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15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11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12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13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19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20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16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</a:t>
          </a:r>
          <a:endParaRPr lang="en-US" sz="1700" b="0" i="0" kern="1200" baseline="-25000" dirty="0"/>
        </a:p>
      </dsp:txBody>
      <dsp:txXfrm>
        <a:off x="11451" y="13829"/>
        <a:ext cx="358469" cy="3560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17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23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24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25</a:t>
          </a:r>
          <a:endParaRPr lang="en-US" sz="1700" b="0" i="0" kern="1200" baseline="-25000" dirty="0"/>
        </a:p>
      </dsp:txBody>
      <dsp:txXfrm>
        <a:off x="11451" y="13829"/>
        <a:ext cx="358469" cy="3560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21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10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18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14</a:t>
          </a:r>
          <a:endParaRPr lang="en-US" sz="1700" b="0" i="0" kern="1200" baseline="-25000" dirty="0"/>
        </a:p>
      </dsp:txBody>
      <dsp:txXfrm>
        <a:off x="11451" y="13829"/>
        <a:ext cx="358469" cy="356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22</a:t>
          </a:r>
          <a:endParaRPr lang="en-US" sz="1700" b="0" i="0" kern="1200" baseline="-25000" dirty="0"/>
        </a:p>
      </dsp:txBody>
      <dsp:txXfrm>
        <a:off x="11079" y="13829"/>
        <a:ext cx="358469" cy="356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3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4</a:t>
          </a:r>
          <a:endParaRPr lang="en-US" sz="1700" b="0" i="0" kern="1200" baseline="-25000" dirty="0"/>
        </a:p>
      </dsp:txBody>
      <dsp:txXfrm>
        <a:off x="11079" y="11079"/>
        <a:ext cx="358469" cy="356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5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6</a:t>
          </a:r>
          <a:endParaRPr lang="en-US" sz="1700" b="0" i="0" kern="1200" baseline="-25000" dirty="0"/>
        </a:p>
      </dsp:txBody>
      <dsp:txXfrm>
        <a:off x="11451" y="11079"/>
        <a:ext cx="358469" cy="35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fld id="{B8E23107-DE30-49B9-AD53-E9E572E1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321"/>
            <a:ext cx="5608947" cy="4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>
              <a:defRPr sz="1200" baseline="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>
              <a:defRPr sz="1200" baseline="0"/>
            </a:lvl1pPr>
          </a:lstStyle>
          <a:p>
            <a:fld id="{E2A827B6-0029-41A8-A046-D0BC4ABDD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27B6-0029-41A8-A046-D0BC4ABDD1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553200" cy="3657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4" name="Date Placeholder 14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286000" cy="457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2743200" y="6324600"/>
            <a:ext cx="3657600" cy="457200"/>
          </a:xfrm>
        </p:spPr>
        <p:txBody>
          <a:bodyPr/>
          <a:lstStyle>
            <a:lvl1pPr algn="ct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4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937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7816"/>
            <a:ext cx="6248400" cy="8143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52578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369013" y="6324600"/>
            <a:ext cx="2286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9/10/2014</a:t>
            </a:r>
            <a:endParaRPr lang="en-US" altLang="en-US" dirty="0"/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2731213" y="6324600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aseline="-25000" dirty="0" smtClean="0"/>
              <a:t>N. </a:t>
            </a:r>
            <a:r>
              <a:rPr lang="en-US" altLang="en-US" baseline="-25000" dirty="0" err="1" smtClean="0"/>
              <a:t>Altiparmak</a:t>
            </a:r>
            <a:r>
              <a:rPr lang="en-US" altLang="en-US" baseline="-25000" dirty="0" smtClean="0"/>
              <a:t>, MASCOTS 2014                University of Louisville, USA</a:t>
            </a:r>
            <a:endParaRPr lang="en-US" alt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6"/>
            <a:ext cx="6248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7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11" descr="cs-utsa"/>
          <p:cNvPicPr>
            <a:picLocks noChangeAspect="1" noChangeArrowheads="1"/>
          </p:cNvPicPr>
          <p:nvPr userDrawn="1"/>
        </p:nvPicPr>
        <p:blipFill>
          <a:blip r:embed="rId19" cstate="print"/>
          <a:stretch>
            <a:fillRect/>
          </a:stretch>
        </p:blipFill>
        <p:spPr bwMode="auto">
          <a:xfrm>
            <a:off x="6553200" y="76200"/>
            <a:ext cx="2209800" cy="113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381000" y="6324600"/>
            <a:ext cx="22860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2743200" y="6324600"/>
            <a:ext cx="3657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A572AD7-F171-43F1-A098-1246777284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6477000" y="6324600"/>
            <a:ext cx="2286000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4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5.xml"/><Relationship Id="rId117" Type="http://schemas.openxmlformats.org/officeDocument/2006/relationships/diagramColors" Target="../diagrams/colors23.xml"/><Relationship Id="rId21" Type="http://schemas.openxmlformats.org/officeDocument/2006/relationships/diagramQuickStyle" Target="../diagrams/quickStyle4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63" Type="http://schemas.microsoft.com/office/2007/relationships/diagramDrawing" Target="../diagrams/drawing12.xml"/><Relationship Id="rId68" Type="http://schemas.microsoft.com/office/2007/relationships/diagramDrawing" Target="../diagrams/drawing13.xml"/><Relationship Id="rId84" Type="http://schemas.openxmlformats.org/officeDocument/2006/relationships/diagramData" Target="../diagrams/data17.xml"/><Relationship Id="rId89" Type="http://schemas.openxmlformats.org/officeDocument/2006/relationships/diagramData" Target="../diagrams/data18.xml"/><Relationship Id="rId112" Type="http://schemas.openxmlformats.org/officeDocument/2006/relationships/diagramColors" Target="../diagrams/colors22.xml"/><Relationship Id="rId133" Type="http://schemas.microsoft.com/office/2007/relationships/diagramDrawing" Target="../diagrams/drawing26.xml"/><Relationship Id="rId16" Type="http://schemas.openxmlformats.org/officeDocument/2006/relationships/diagramQuickStyle" Target="../diagrams/quickStyle3.xml"/><Relationship Id="rId107" Type="http://schemas.openxmlformats.org/officeDocument/2006/relationships/diagramColors" Target="../diagrams/colors21.xml"/><Relationship Id="rId11" Type="http://schemas.openxmlformats.org/officeDocument/2006/relationships/diagramQuickStyle" Target="../diagrams/quickStyle2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53" Type="http://schemas.microsoft.com/office/2007/relationships/diagramDrawing" Target="../diagrams/drawing10.xml"/><Relationship Id="rId58" Type="http://schemas.microsoft.com/office/2007/relationships/diagramDrawing" Target="../diagrams/drawing11.xml"/><Relationship Id="rId74" Type="http://schemas.openxmlformats.org/officeDocument/2006/relationships/diagramData" Target="../diagrams/data15.xml"/><Relationship Id="rId79" Type="http://schemas.openxmlformats.org/officeDocument/2006/relationships/diagramData" Target="../diagrams/data16.xml"/><Relationship Id="rId102" Type="http://schemas.openxmlformats.org/officeDocument/2006/relationships/diagramColors" Target="../diagrams/colors20.xml"/><Relationship Id="rId123" Type="http://schemas.microsoft.com/office/2007/relationships/diagramDrawing" Target="../diagrams/drawing24.xml"/><Relationship Id="rId128" Type="http://schemas.microsoft.com/office/2007/relationships/diagramDrawing" Target="../diagrams/drawing25.xml"/><Relationship Id="rId5" Type="http://schemas.openxmlformats.org/officeDocument/2006/relationships/diagramLayout" Target="../diagrams/layout1.xml"/><Relationship Id="rId90" Type="http://schemas.openxmlformats.org/officeDocument/2006/relationships/diagramLayout" Target="../diagrams/layout18.xml"/><Relationship Id="rId95" Type="http://schemas.openxmlformats.org/officeDocument/2006/relationships/diagramLayout" Target="../diagrams/layout19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56" Type="http://schemas.openxmlformats.org/officeDocument/2006/relationships/diagramQuickStyle" Target="../diagrams/quickStyle11.xml"/><Relationship Id="rId64" Type="http://schemas.openxmlformats.org/officeDocument/2006/relationships/diagramData" Target="../diagrams/data13.xml"/><Relationship Id="rId69" Type="http://schemas.openxmlformats.org/officeDocument/2006/relationships/diagramData" Target="../diagrams/data14.xml"/><Relationship Id="rId77" Type="http://schemas.openxmlformats.org/officeDocument/2006/relationships/diagramColors" Target="../diagrams/colors15.xml"/><Relationship Id="rId100" Type="http://schemas.openxmlformats.org/officeDocument/2006/relationships/diagramLayout" Target="../diagrams/layout20.xml"/><Relationship Id="rId105" Type="http://schemas.openxmlformats.org/officeDocument/2006/relationships/diagramLayout" Target="../diagrams/layout21.xml"/><Relationship Id="rId113" Type="http://schemas.microsoft.com/office/2007/relationships/diagramDrawing" Target="../diagrams/drawing22.xml"/><Relationship Id="rId118" Type="http://schemas.microsoft.com/office/2007/relationships/diagramDrawing" Target="../diagrams/drawing23.xml"/><Relationship Id="rId126" Type="http://schemas.openxmlformats.org/officeDocument/2006/relationships/diagramQuickStyle" Target="../diagrams/quickStyle25.xml"/><Relationship Id="rId134" Type="http://schemas.openxmlformats.org/officeDocument/2006/relationships/oleObject" Target="../embeddings/oleObject7.bin"/><Relationship Id="rId8" Type="http://schemas.microsoft.com/office/2007/relationships/diagramDrawing" Target="../diagrams/drawing1.xml"/><Relationship Id="rId51" Type="http://schemas.openxmlformats.org/officeDocument/2006/relationships/diagramQuickStyle" Target="../diagrams/quickStyle10.xml"/><Relationship Id="rId72" Type="http://schemas.openxmlformats.org/officeDocument/2006/relationships/diagramColors" Target="../diagrams/colors14.xml"/><Relationship Id="rId80" Type="http://schemas.openxmlformats.org/officeDocument/2006/relationships/diagramLayout" Target="../diagrams/layout16.xml"/><Relationship Id="rId85" Type="http://schemas.openxmlformats.org/officeDocument/2006/relationships/diagramLayout" Target="../diagrams/layout17.xml"/><Relationship Id="rId93" Type="http://schemas.microsoft.com/office/2007/relationships/diagramDrawing" Target="../diagrams/drawing18.xml"/><Relationship Id="rId98" Type="http://schemas.microsoft.com/office/2007/relationships/diagramDrawing" Target="../diagrams/drawing19.xml"/><Relationship Id="rId121" Type="http://schemas.openxmlformats.org/officeDocument/2006/relationships/diagramQuickStyle" Target="../diagrams/quickStyle24.xml"/><Relationship Id="rId3" Type="http://schemas.openxmlformats.org/officeDocument/2006/relationships/image" Target="../media/image14.emf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59" Type="http://schemas.openxmlformats.org/officeDocument/2006/relationships/diagramData" Target="../diagrams/data12.xml"/><Relationship Id="rId67" Type="http://schemas.openxmlformats.org/officeDocument/2006/relationships/diagramColors" Target="../diagrams/colors13.xml"/><Relationship Id="rId103" Type="http://schemas.microsoft.com/office/2007/relationships/diagramDrawing" Target="../diagrams/drawing20.xml"/><Relationship Id="rId108" Type="http://schemas.microsoft.com/office/2007/relationships/diagramDrawing" Target="../diagrams/drawing21.xml"/><Relationship Id="rId116" Type="http://schemas.openxmlformats.org/officeDocument/2006/relationships/diagramQuickStyle" Target="../diagrams/quickStyle23.xml"/><Relationship Id="rId124" Type="http://schemas.openxmlformats.org/officeDocument/2006/relationships/diagramData" Target="../diagrams/data25.xml"/><Relationship Id="rId129" Type="http://schemas.openxmlformats.org/officeDocument/2006/relationships/diagramData" Target="../diagrams/data26.xml"/><Relationship Id="rId20" Type="http://schemas.openxmlformats.org/officeDocument/2006/relationships/diagramLayout" Target="../diagrams/layout4.xml"/><Relationship Id="rId41" Type="http://schemas.openxmlformats.org/officeDocument/2006/relationships/diagramQuickStyle" Target="../diagrams/quickStyle8.xml"/><Relationship Id="rId54" Type="http://schemas.openxmlformats.org/officeDocument/2006/relationships/diagramData" Target="../diagrams/data11.xml"/><Relationship Id="rId62" Type="http://schemas.openxmlformats.org/officeDocument/2006/relationships/diagramColors" Target="../diagrams/colors12.xml"/><Relationship Id="rId70" Type="http://schemas.openxmlformats.org/officeDocument/2006/relationships/diagramLayout" Target="../diagrams/layout14.xml"/><Relationship Id="rId75" Type="http://schemas.openxmlformats.org/officeDocument/2006/relationships/diagramLayout" Target="../diagrams/layout15.xml"/><Relationship Id="rId83" Type="http://schemas.microsoft.com/office/2007/relationships/diagramDrawing" Target="../diagrams/drawing16.xml"/><Relationship Id="rId88" Type="http://schemas.microsoft.com/office/2007/relationships/diagramDrawing" Target="../diagrams/drawing17.xml"/><Relationship Id="rId91" Type="http://schemas.openxmlformats.org/officeDocument/2006/relationships/diagramQuickStyle" Target="../diagrams/quickStyle18.xml"/><Relationship Id="rId96" Type="http://schemas.openxmlformats.org/officeDocument/2006/relationships/diagramQuickStyle" Target="../diagrams/quickStyle19.xml"/><Relationship Id="rId111" Type="http://schemas.openxmlformats.org/officeDocument/2006/relationships/diagramQuickStyle" Target="../diagrams/quickStyle22.xml"/><Relationship Id="rId132" Type="http://schemas.openxmlformats.org/officeDocument/2006/relationships/diagramColors" Target="../diagrams/colors26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57" Type="http://schemas.openxmlformats.org/officeDocument/2006/relationships/diagramColors" Target="../diagrams/colors11.xml"/><Relationship Id="rId106" Type="http://schemas.openxmlformats.org/officeDocument/2006/relationships/diagramQuickStyle" Target="../diagrams/quickStyle21.xml"/><Relationship Id="rId114" Type="http://schemas.openxmlformats.org/officeDocument/2006/relationships/diagramData" Target="../diagrams/data23.xml"/><Relationship Id="rId119" Type="http://schemas.openxmlformats.org/officeDocument/2006/relationships/diagramData" Target="../diagrams/data24.xml"/><Relationship Id="rId127" Type="http://schemas.openxmlformats.org/officeDocument/2006/relationships/diagramColors" Target="../diagrams/colors25.xml"/><Relationship Id="rId10" Type="http://schemas.openxmlformats.org/officeDocument/2006/relationships/diagramLayout" Target="../diagrams/layout2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60" Type="http://schemas.openxmlformats.org/officeDocument/2006/relationships/diagramLayout" Target="../diagrams/layout12.xml"/><Relationship Id="rId65" Type="http://schemas.openxmlformats.org/officeDocument/2006/relationships/diagramLayout" Target="../diagrams/layout13.xml"/><Relationship Id="rId73" Type="http://schemas.microsoft.com/office/2007/relationships/diagramDrawing" Target="../diagrams/drawing14.xml"/><Relationship Id="rId78" Type="http://schemas.microsoft.com/office/2007/relationships/diagramDrawing" Target="../diagrams/drawing15.xml"/><Relationship Id="rId81" Type="http://schemas.openxmlformats.org/officeDocument/2006/relationships/diagramQuickStyle" Target="../diagrams/quickStyle16.xml"/><Relationship Id="rId86" Type="http://schemas.openxmlformats.org/officeDocument/2006/relationships/diagramQuickStyle" Target="../diagrams/quickStyle17.xml"/><Relationship Id="rId94" Type="http://schemas.openxmlformats.org/officeDocument/2006/relationships/diagramData" Target="../diagrams/data19.xml"/><Relationship Id="rId99" Type="http://schemas.openxmlformats.org/officeDocument/2006/relationships/diagramData" Target="../diagrams/data20.xml"/><Relationship Id="rId101" Type="http://schemas.openxmlformats.org/officeDocument/2006/relationships/diagramQuickStyle" Target="../diagrams/quickStyle20.xml"/><Relationship Id="rId122" Type="http://schemas.openxmlformats.org/officeDocument/2006/relationships/diagramColors" Target="../diagrams/colors24.xml"/><Relationship Id="rId130" Type="http://schemas.openxmlformats.org/officeDocument/2006/relationships/diagramLayout" Target="../diagrams/layout26.xml"/><Relationship Id="rId135" Type="http://schemas.openxmlformats.org/officeDocument/2006/relationships/image" Target="../media/image13.wmf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9" Type="http://schemas.openxmlformats.org/officeDocument/2006/relationships/diagramData" Target="../diagrams/data8.xml"/><Relationship Id="rId109" Type="http://schemas.openxmlformats.org/officeDocument/2006/relationships/diagramData" Target="../diagrams/data22.xml"/><Relationship Id="rId34" Type="http://schemas.openxmlformats.org/officeDocument/2006/relationships/diagramData" Target="../diagrams/data7.xml"/><Relationship Id="rId50" Type="http://schemas.openxmlformats.org/officeDocument/2006/relationships/diagramLayout" Target="../diagrams/layout10.xml"/><Relationship Id="rId55" Type="http://schemas.openxmlformats.org/officeDocument/2006/relationships/diagramLayout" Target="../diagrams/layout11.xml"/><Relationship Id="rId76" Type="http://schemas.openxmlformats.org/officeDocument/2006/relationships/diagramQuickStyle" Target="../diagrams/quickStyle15.xml"/><Relationship Id="rId97" Type="http://schemas.openxmlformats.org/officeDocument/2006/relationships/diagramColors" Target="../diagrams/colors19.xml"/><Relationship Id="rId104" Type="http://schemas.openxmlformats.org/officeDocument/2006/relationships/diagramData" Target="../diagrams/data21.xml"/><Relationship Id="rId120" Type="http://schemas.openxmlformats.org/officeDocument/2006/relationships/diagramLayout" Target="../diagrams/layout24.xml"/><Relationship Id="rId125" Type="http://schemas.openxmlformats.org/officeDocument/2006/relationships/diagramLayout" Target="../diagrams/layout25.xml"/><Relationship Id="rId7" Type="http://schemas.openxmlformats.org/officeDocument/2006/relationships/diagramColors" Target="../diagrams/colors1.xml"/><Relationship Id="rId71" Type="http://schemas.openxmlformats.org/officeDocument/2006/relationships/diagramQuickStyle" Target="../diagrams/quickStyle14.xml"/><Relationship Id="rId92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29" Type="http://schemas.openxmlformats.org/officeDocument/2006/relationships/diagramData" Target="../diagrams/data6.xml"/><Relationship Id="rId24" Type="http://schemas.openxmlformats.org/officeDocument/2006/relationships/diagramData" Target="../diagrams/data5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66" Type="http://schemas.openxmlformats.org/officeDocument/2006/relationships/diagramQuickStyle" Target="../diagrams/quickStyle13.xml"/><Relationship Id="rId87" Type="http://schemas.openxmlformats.org/officeDocument/2006/relationships/diagramColors" Target="../diagrams/colors17.xml"/><Relationship Id="rId110" Type="http://schemas.openxmlformats.org/officeDocument/2006/relationships/diagramLayout" Target="../diagrams/layout22.xml"/><Relationship Id="rId115" Type="http://schemas.openxmlformats.org/officeDocument/2006/relationships/diagramLayout" Target="../diagrams/layout23.xml"/><Relationship Id="rId131" Type="http://schemas.openxmlformats.org/officeDocument/2006/relationships/diagramQuickStyle" Target="../diagrams/quickStyle26.xml"/><Relationship Id="rId61" Type="http://schemas.openxmlformats.org/officeDocument/2006/relationships/diagramQuickStyle" Target="../diagrams/quickStyle12.xml"/><Relationship Id="rId82" Type="http://schemas.openxmlformats.org/officeDocument/2006/relationships/diagramColors" Target="../diagrams/colors16.xml"/><Relationship Id="rId1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79400"/>
            <a:ext cx="6248400" cy="939800"/>
          </a:xfrm>
          <a:solidFill>
            <a:srgbClr val="000000">
              <a:alpha val="75000"/>
            </a:srgbClr>
          </a:solidFill>
        </p:spPr>
        <p:txBody>
          <a:bodyPr anchor="ctr"/>
          <a:lstStyle/>
          <a:p>
            <a:pPr lvl="0"/>
            <a:r>
              <a:rPr lang="en-US" sz="2600" dirty="0" smtClean="0">
                <a:solidFill>
                  <a:schemeClr val="bg1"/>
                </a:solidFill>
              </a:rPr>
              <a:t>Continuous Retrieval of Replicated Data from Heterogeneous Storage Arrays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375400"/>
            <a:ext cx="11430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9/10/2014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3276600" y="4749800"/>
            <a:ext cx="5867400" cy="584200"/>
          </a:xfrm>
          <a:prstGeom prst="rect">
            <a:avLst/>
          </a:prstGeom>
          <a:solidFill>
            <a:srgbClr val="000000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6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Nihat</a:t>
            </a:r>
            <a:r>
              <a:rPr kumimoji="0" lang="en-US" sz="2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Altiparmak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Ali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Tosun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75400"/>
            <a:ext cx="15240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Mascots 2014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Solve the Basic Retrieval Problem</a:t>
            </a:r>
            <a:br>
              <a:rPr lang="en-US" sz="2800" dirty="0" smtClean="0"/>
            </a:br>
            <a:endParaRPr lang="en-US" sz="2800" dirty="0"/>
          </a:p>
        </p:txBody>
      </p:sp>
      <p:grpSp>
        <p:nvGrpSpPr>
          <p:cNvPr id="2" name="Group 9"/>
          <p:cNvGrpSpPr/>
          <p:nvPr/>
        </p:nvGrpSpPr>
        <p:grpSpPr>
          <a:xfrm>
            <a:off x="2362204" y="1295400"/>
            <a:ext cx="3962399" cy="1828800"/>
            <a:chOff x="4233152" y="2209800"/>
            <a:chExt cx="4889769" cy="2581832"/>
          </a:xfrm>
        </p:grpSpPr>
        <p:graphicFrame>
          <p:nvGraphicFramePr>
            <p:cNvPr id="7" name="Content Placeholder 6"/>
            <p:cNvGraphicFramePr>
              <a:graphicFrameLocks/>
            </p:cNvGraphicFramePr>
            <p:nvPr/>
          </p:nvGraphicFramePr>
          <p:xfrm>
            <a:off x="4233152" y="2209800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8" name="Content Placeholder 6"/>
            <p:cNvGraphicFramePr>
              <a:graphicFrameLocks/>
            </p:cNvGraphicFramePr>
            <p:nvPr/>
          </p:nvGraphicFramePr>
          <p:xfrm>
            <a:off x="6866105" y="2209801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</a:tbl>
            </a:graphicData>
          </a:graphic>
        </p:graphicFrame>
      </p:grpSp>
      <p:sp>
        <p:nvSpPr>
          <p:cNvPr id="11" name="Rectangle 10"/>
          <p:cNvSpPr/>
          <p:nvPr/>
        </p:nvSpPr>
        <p:spPr bwMode="auto">
          <a:xfrm>
            <a:off x="2362200" y="1295400"/>
            <a:ext cx="533400" cy="762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5800" y="1295400"/>
            <a:ext cx="533400" cy="762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24384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68580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3581400" y="3657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3581400" y="4114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3581400" y="4572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3581400" y="5029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3581400" y="5486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3581400" y="5943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5715000" y="3886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5715000" y="4343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57150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5715000" y="5257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Connector 26"/>
          <p:cNvSpPr/>
          <p:nvPr/>
        </p:nvSpPr>
        <p:spPr bwMode="auto">
          <a:xfrm>
            <a:off x="5715000" y="5715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13" idx="7"/>
            <a:endCxn id="15" idx="3"/>
          </p:cNvCxnSpPr>
          <p:nvPr/>
        </p:nvCxnSpPr>
        <p:spPr bwMode="auto">
          <a:xfrm flipV="1">
            <a:off x="2568482" y="3787683"/>
            <a:ext cx="1035236" cy="10352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6"/>
            <a:endCxn id="17" idx="2"/>
          </p:cNvCxnSpPr>
          <p:nvPr/>
        </p:nvCxnSpPr>
        <p:spPr bwMode="auto">
          <a:xfrm flipV="1">
            <a:off x="2590800" y="46482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13" idx="5"/>
            <a:endCxn id="21" idx="2"/>
          </p:cNvCxnSpPr>
          <p:nvPr/>
        </p:nvCxnSpPr>
        <p:spPr bwMode="auto">
          <a:xfrm>
            <a:off x="2568482" y="4930683"/>
            <a:ext cx="1012918" cy="10891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13" idx="6"/>
            <a:endCxn id="16" idx="2"/>
          </p:cNvCxnSpPr>
          <p:nvPr/>
        </p:nvCxnSpPr>
        <p:spPr bwMode="auto">
          <a:xfrm flipV="1">
            <a:off x="2590800" y="4191000"/>
            <a:ext cx="990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13" idx="6"/>
            <a:endCxn id="18" idx="2"/>
          </p:cNvCxnSpPr>
          <p:nvPr/>
        </p:nvCxnSpPr>
        <p:spPr bwMode="auto">
          <a:xfrm>
            <a:off x="2590800" y="48768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3" idx="5"/>
            <a:endCxn id="19" idx="2"/>
          </p:cNvCxnSpPr>
          <p:nvPr/>
        </p:nvCxnSpPr>
        <p:spPr bwMode="auto">
          <a:xfrm>
            <a:off x="2568482" y="4930683"/>
            <a:ext cx="1012918" cy="631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Flowchart: Connector 73"/>
          <p:cNvSpPr/>
          <p:nvPr/>
        </p:nvSpPr>
        <p:spPr bwMode="auto">
          <a:xfrm>
            <a:off x="5715000" y="6172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Flowchart: Connector 74"/>
          <p:cNvSpPr/>
          <p:nvPr/>
        </p:nvSpPr>
        <p:spPr bwMode="auto">
          <a:xfrm>
            <a:off x="5715000" y="3429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Arrow Connector 80"/>
          <p:cNvCxnSpPr>
            <a:stCxn id="15" idx="6"/>
            <a:endCxn id="75" idx="2"/>
          </p:cNvCxnSpPr>
          <p:nvPr/>
        </p:nvCxnSpPr>
        <p:spPr bwMode="auto">
          <a:xfrm flipV="1">
            <a:off x="3733800" y="3505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16" idx="6"/>
            <a:endCxn id="23" idx="2"/>
          </p:cNvCxnSpPr>
          <p:nvPr/>
        </p:nvCxnSpPr>
        <p:spPr bwMode="auto">
          <a:xfrm flipV="1">
            <a:off x="3733800" y="39624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17" idx="6"/>
            <a:endCxn id="24" idx="2"/>
          </p:cNvCxnSpPr>
          <p:nvPr/>
        </p:nvCxnSpPr>
        <p:spPr bwMode="auto">
          <a:xfrm flipV="1">
            <a:off x="3733800" y="44196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8" idx="6"/>
            <a:endCxn id="25" idx="2"/>
          </p:cNvCxnSpPr>
          <p:nvPr/>
        </p:nvCxnSpPr>
        <p:spPr bwMode="auto">
          <a:xfrm flipV="1">
            <a:off x="3733800" y="48768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19" idx="6"/>
            <a:endCxn id="26" idx="2"/>
          </p:cNvCxnSpPr>
          <p:nvPr/>
        </p:nvCxnSpPr>
        <p:spPr bwMode="auto">
          <a:xfrm flipV="1">
            <a:off x="3733800" y="53340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21" idx="6"/>
            <a:endCxn id="27" idx="2"/>
          </p:cNvCxnSpPr>
          <p:nvPr/>
        </p:nvCxnSpPr>
        <p:spPr bwMode="auto">
          <a:xfrm flipV="1">
            <a:off x="3733800" y="5791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Curved Connector 98"/>
          <p:cNvCxnSpPr>
            <a:stCxn id="15" idx="0"/>
            <a:endCxn id="75" idx="1"/>
          </p:cNvCxnSpPr>
          <p:nvPr/>
        </p:nvCxnSpPr>
        <p:spPr bwMode="auto">
          <a:xfrm rot="5400000" flipH="1" flipV="1">
            <a:off x="4594317" y="2514600"/>
            <a:ext cx="206283" cy="2079718"/>
          </a:xfrm>
          <a:prstGeom prst="curvedConnector3">
            <a:avLst>
              <a:gd name="adj1" fmla="val 1407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Curved Connector 100"/>
          <p:cNvCxnSpPr/>
          <p:nvPr/>
        </p:nvCxnSpPr>
        <p:spPr bwMode="auto">
          <a:xfrm rot="5400000" flipH="1" flipV="1">
            <a:off x="4594317" y="2971800"/>
            <a:ext cx="206283" cy="2079718"/>
          </a:xfrm>
          <a:prstGeom prst="curvedConnector3">
            <a:avLst>
              <a:gd name="adj1" fmla="val 1407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17" idx="6"/>
            <a:endCxn id="25" idx="2"/>
          </p:cNvCxnSpPr>
          <p:nvPr/>
        </p:nvCxnSpPr>
        <p:spPr bwMode="auto">
          <a:xfrm>
            <a:off x="3733800" y="4648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18" idx="6"/>
            <a:endCxn id="26" idx="2"/>
          </p:cNvCxnSpPr>
          <p:nvPr/>
        </p:nvCxnSpPr>
        <p:spPr bwMode="auto">
          <a:xfrm>
            <a:off x="3733800" y="51054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19" idx="6"/>
            <a:endCxn id="74" idx="2"/>
          </p:cNvCxnSpPr>
          <p:nvPr/>
        </p:nvCxnSpPr>
        <p:spPr bwMode="auto">
          <a:xfrm>
            <a:off x="3733800" y="5562600"/>
            <a:ext cx="1981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21" idx="6"/>
            <a:endCxn id="75" idx="2"/>
          </p:cNvCxnSpPr>
          <p:nvPr/>
        </p:nvCxnSpPr>
        <p:spPr bwMode="auto">
          <a:xfrm flipV="1">
            <a:off x="3733800" y="3505200"/>
            <a:ext cx="1981200" cy="2514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75" idx="6"/>
            <a:endCxn id="14" idx="2"/>
          </p:cNvCxnSpPr>
          <p:nvPr/>
        </p:nvCxnSpPr>
        <p:spPr bwMode="auto">
          <a:xfrm>
            <a:off x="5867400" y="3505200"/>
            <a:ext cx="9906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23" idx="6"/>
            <a:endCxn id="14" idx="2"/>
          </p:cNvCxnSpPr>
          <p:nvPr/>
        </p:nvCxnSpPr>
        <p:spPr bwMode="auto">
          <a:xfrm>
            <a:off x="5867400" y="3962400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25" idx="6"/>
            <a:endCxn id="14" idx="2"/>
          </p:cNvCxnSpPr>
          <p:nvPr/>
        </p:nvCxnSpPr>
        <p:spPr bwMode="auto">
          <a:xfrm>
            <a:off x="5867400" y="48768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26" idx="6"/>
            <a:endCxn id="14" idx="2"/>
          </p:cNvCxnSpPr>
          <p:nvPr/>
        </p:nvCxnSpPr>
        <p:spPr bwMode="auto">
          <a:xfrm flipV="1">
            <a:off x="5867400" y="4876800"/>
            <a:ext cx="990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27" idx="6"/>
            <a:endCxn id="14" idx="2"/>
          </p:cNvCxnSpPr>
          <p:nvPr/>
        </p:nvCxnSpPr>
        <p:spPr bwMode="auto">
          <a:xfrm flipV="1">
            <a:off x="5867400" y="4876800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74" idx="6"/>
            <a:endCxn id="14" idx="2"/>
          </p:cNvCxnSpPr>
          <p:nvPr/>
        </p:nvCxnSpPr>
        <p:spPr bwMode="auto">
          <a:xfrm flipV="1">
            <a:off x="5867400" y="4876800"/>
            <a:ext cx="9906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176046" y="46437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934200" y="470528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t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124202" y="309044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baseline="0" dirty="0" smtClean="0"/>
              <a:t>Buckets</a:t>
            </a:r>
            <a:endParaRPr lang="en-US" sz="1600" u="sng" dirty="0"/>
          </a:p>
        </p:txBody>
      </p:sp>
      <p:sp>
        <p:nvSpPr>
          <p:cNvPr id="127" name="TextBox 126"/>
          <p:cNvSpPr txBox="1"/>
          <p:nvPr/>
        </p:nvSpPr>
        <p:spPr>
          <a:xfrm>
            <a:off x="5411201" y="309044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baseline="0" dirty="0" smtClean="0"/>
              <a:t>Disks</a:t>
            </a:r>
            <a:endParaRPr lang="en-US" sz="1600" u="sng" dirty="0"/>
          </a:p>
        </p:txBody>
      </p:sp>
      <p:cxnSp>
        <p:nvCxnSpPr>
          <p:cNvPr id="129" name="Straight Arrow Connector 128"/>
          <p:cNvCxnSpPr>
            <a:stCxn id="24" idx="6"/>
            <a:endCxn id="14" idx="2"/>
          </p:cNvCxnSpPr>
          <p:nvPr/>
        </p:nvCxnSpPr>
        <p:spPr bwMode="auto">
          <a:xfrm>
            <a:off x="5867400" y="4419600"/>
            <a:ext cx="990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971800" y="4081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971800" y="4310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971800" y="4572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71800" y="4800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971800" y="5072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971800" y="5300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08786" y="3200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308786" y="3472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308786" y="3776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9" name="TextBox 138"/>
          <p:cNvSpPr txBox="1"/>
          <p:nvPr/>
        </p:nvSpPr>
        <p:spPr>
          <a:xfrm>
            <a:off x="4308786" y="4081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308786" y="43865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308786" y="4691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038600" y="4843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038600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038600" y="5257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308786" y="5300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6" name="TextBox 145"/>
          <p:cNvSpPr txBox="1"/>
          <p:nvPr/>
        </p:nvSpPr>
        <p:spPr>
          <a:xfrm>
            <a:off x="4308786" y="5605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038600" y="5943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772400" y="45720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7" name="Equation" r:id="rId4" imgW="863225" imgH="431613" progId="Equation.3">
                  <p:embed/>
                </p:oleObj>
              </mc:Choice>
              <mc:Fallback>
                <p:oleObj name="Equation" r:id="rId4" imgW="863225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5720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Box 152"/>
          <p:cNvSpPr txBox="1"/>
          <p:nvPr/>
        </p:nvSpPr>
        <p:spPr>
          <a:xfrm>
            <a:off x="6019800" y="3657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019800" y="40055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019800" y="4343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6" name="TextBox 155"/>
          <p:cNvSpPr txBox="1"/>
          <p:nvPr/>
        </p:nvSpPr>
        <p:spPr>
          <a:xfrm>
            <a:off x="6019800" y="4691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7" name="TextBox 156"/>
          <p:cNvSpPr txBox="1"/>
          <p:nvPr/>
        </p:nvSpPr>
        <p:spPr>
          <a:xfrm>
            <a:off x="6019800" y="4996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8" name="TextBox 157"/>
          <p:cNvSpPr txBox="1"/>
          <p:nvPr/>
        </p:nvSpPr>
        <p:spPr>
          <a:xfrm>
            <a:off x="6019800" y="5334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019800" y="5638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cxnSp>
        <p:nvCxnSpPr>
          <p:cNvPr id="164" name="Curved Connector 163"/>
          <p:cNvCxnSpPr>
            <a:stCxn id="153" idx="3"/>
          </p:cNvCxnSpPr>
          <p:nvPr/>
        </p:nvCxnSpPr>
        <p:spPr bwMode="auto">
          <a:xfrm>
            <a:off x="6283014" y="3788405"/>
            <a:ext cx="1413186" cy="10883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V="1">
            <a:off x="2568482" y="3787683"/>
            <a:ext cx="1035236" cy="10352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 bwMode="auto">
          <a:xfrm flipV="1">
            <a:off x="2590800" y="4648200"/>
            <a:ext cx="990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 bwMode="auto">
          <a:xfrm>
            <a:off x="2568482" y="4930683"/>
            <a:ext cx="1012918" cy="10891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 bwMode="auto">
          <a:xfrm flipV="1">
            <a:off x="2590800" y="4191000"/>
            <a:ext cx="9906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 bwMode="auto">
          <a:xfrm>
            <a:off x="2590800" y="4876800"/>
            <a:ext cx="990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 bwMode="auto">
          <a:xfrm>
            <a:off x="2568482" y="4930683"/>
            <a:ext cx="1012918" cy="6319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 bwMode="auto">
          <a:xfrm flipV="1">
            <a:off x="3733800" y="35052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 bwMode="auto">
          <a:xfrm flipV="1">
            <a:off x="3733800" y="39624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 bwMode="auto">
          <a:xfrm flipV="1">
            <a:off x="3733800" y="44196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 bwMode="auto">
          <a:xfrm flipV="1">
            <a:off x="3733800" y="48768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 bwMode="auto">
          <a:xfrm flipV="1">
            <a:off x="3733800" y="53340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 bwMode="auto">
          <a:xfrm flipV="1">
            <a:off x="3733800" y="57912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 bwMode="auto">
          <a:xfrm>
            <a:off x="5867400" y="3505200"/>
            <a:ext cx="990600" cy="1371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 bwMode="auto">
          <a:xfrm>
            <a:off x="5867400" y="3962400"/>
            <a:ext cx="99060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 bwMode="auto">
          <a:xfrm>
            <a:off x="5867400" y="4876800"/>
            <a:ext cx="9906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 bwMode="auto">
          <a:xfrm flipV="1">
            <a:off x="5867400" y="4876800"/>
            <a:ext cx="9906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 bwMode="auto">
          <a:xfrm flipV="1">
            <a:off x="5867400" y="4876800"/>
            <a:ext cx="99060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 bwMode="auto">
          <a:xfrm flipV="1">
            <a:off x="5867400" y="4876800"/>
            <a:ext cx="990600" cy="1371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 bwMode="auto">
          <a:xfrm>
            <a:off x="5867400" y="4419600"/>
            <a:ext cx="9906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4" y="3733802"/>
            <a:ext cx="2363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Max-flow = |</a:t>
            </a:r>
            <a:r>
              <a:rPr lang="en-US" sz="2000" i="1" baseline="0" dirty="0" smtClean="0"/>
              <a:t>Q</a:t>
            </a:r>
            <a:r>
              <a:rPr lang="en-US" sz="2000" baseline="0" dirty="0" smtClean="0"/>
              <a:t>| = 6.</a:t>
            </a:r>
          </a:p>
          <a:p>
            <a:r>
              <a:rPr lang="en-US" sz="2000" baseline="0" dirty="0" smtClean="0"/>
              <a:t>If not, increment </a:t>
            </a:r>
          </a:p>
          <a:p>
            <a:r>
              <a:rPr lang="en-US" sz="2000" baseline="0" dirty="0" smtClean="0"/>
              <a:t>capacities of disk-t </a:t>
            </a:r>
          </a:p>
          <a:p>
            <a:r>
              <a:rPr lang="en-US" sz="2000" baseline="0" dirty="0" smtClean="0"/>
              <a:t>edges and call </a:t>
            </a:r>
          </a:p>
          <a:p>
            <a:r>
              <a:rPr lang="en-US" sz="2000" baseline="0" dirty="0" smtClean="0"/>
              <a:t>max-flow again. </a:t>
            </a:r>
          </a:p>
          <a:p>
            <a:r>
              <a:rPr lang="en-US" sz="2000" baseline="0" dirty="0" smtClean="0"/>
              <a:t>O(|</a:t>
            </a:r>
            <a:r>
              <a:rPr lang="en-US" sz="2000" i="1" baseline="0" dirty="0" smtClean="0"/>
              <a:t>Q</a:t>
            </a:r>
            <a:r>
              <a:rPr lang="en-US" sz="2000" baseline="0" dirty="0" smtClean="0"/>
              <a:t>|) calls in the </a:t>
            </a:r>
          </a:p>
          <a:p>
            <a:r>
              <a:rPr lang="en-US" sz="2000" baseline="0" dirty="0" smtClean="0"/>
              <a:t>worst case.</a:t>
            </a:r>
            <a:endParaRPr lang="en-US" sz="2000" dirty="0"/>
          </a:p>
        </p:txBody>
      </p:sp>
      <p:cxnSp>
        <p:nvCxnSpPr>
          <p:cNvPr id="189" name="Curved Connector 188"/>
          <p:cNvCxnSpPr>
            <a:stCxn id="159" idx="3"/>
          </p:cNvCxnSpPr>
          <p:nvPr/>
        </p:nvCxnSpPr>
        <p:spPr bwMode="auto">
          <a:xfrm flipV="1">
            <a:off x="6283014" y="4953003"/>
            <a:ext cx="1413186" cy="81660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581254" y="12954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/>
              <a:t>Max-flow solution </a:t>
            </a:r>
          </a:p>
          <a:p>
            <a:pPr algn="ctr"/>
            <a:r>
              <a:rPr lang="en-US" sz="2000" baseline="0" dirty="0" smtClean="0"/>
              <a:t>[Chen’93]</a:t>
            </a:r>
            <a:endParaRPr lang="en-US" sz="2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5791200" y="3319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0</a:t>
            </a:r>
            <a:endParaRPr lang="en-US" sz="11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791200" y="3733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756586" y="4157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2</a:t>
            </a:r>
            <a:endParaRPr lang="en-US" sz="1100" dirty="0"/>
          </a:p>
        </p:txBody>
      </p:sp>
      <p:sp>
        <p:nvSpPr>
          <p:cNvPr id="197" name="TextBox 196"/>
          <p:cNvSpPr txBox="1"/>
          <p:nvPr/>
        </p:nvSpPr>
        <p:spPr>
          <a:xfrm>
            <a:off x="5756586" y="4615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3</a:t>
            </a:r>
            <a:endParaRPr lang="en-US" sz="1100" dirty="0"/>
          </a:p>
        </p:txBody>
      </p:sp>
      <p:sp>
        <p:nvSpPr>
          <p:cNvPr id="198" name="TextBox 197"/>
          <p:cNvSpPr txBox="1"/>
          <p:nvPr/>
        </p:nvSpPr>
        <p:spPr>
          <a:xfrm>
            <a:off x="5756586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4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756586" y="5486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5</a:t>
            </a:r>
            <a:endParaRPr lang="en-US" sz="11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756586" y="5986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6</a:t>
            </a:r>
            <a:endParaRPr lang="en-US" sz="1100" dirty="0"/>
          </a:p>
        </p:txBody>
      </p:sp>
      <p:sp>
        <p:nvSpPr>
          <p:cNvPr id="201" name="TextBox 200"/>
          <p:cNvSpPr txBox="1"/>
          <p:nvPr/>
        </p:nvSpPr>
        <p:spPr>
          <a:xfrm>
            <a:off x="3200424" y="35483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[0,0]</a:t>
            </a:r>
            <a:endParaRPr lang="en-US" sz="1100" dirty="0"/>
          </a:p>
        </p:txBody>
      </p:sp>
      <p:sp>
        <p:nvSpPr>
          <p:cNvPr id="202" name="TextBox 201"/>
          <p:cNvSpPr txBox="1"/>
          <p:nvPr/>
        </p:nvSpPr>
        <p:spPr>
          <a:xfrm>
            <a:off x="3200424" y="40055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[0,1]</a:t>
            </a:r>
            <a:endParaRPr lang="en-US" sz="1100" dirty="0"/>
          </a:p>
        </p:txBody>
      </p:sp>
      <p:sp>
        <p:nvSpPr>
          <p:cNvPr id="203" name="TextBox 202"/>
          <p:cNvSpPr txBox="1"/>
          <p:nvPr/>
        </p:nvSpPr>
        <p:spPr>
          <a:xfrm>
            <a:off x="3200424" y="43865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[1,0]</a:t>
            </a:r>
            <a:endParaRPr lang="en-US" sz="1100" dirty="0"/>
          </a:p>
        </p:txBody>
      </p:sp>
      <p:sp>
        <p:nvSpPr>
          <p:cNvPr id="204" name="TextBox 203"/>
          <p:cNvSpPr txBox="1"/>
          <p:nvPr/>
        </p:nvSpPr>
        <p:spPr>
          <a:xfrm>
            <a:off x="3200424" y="50723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[1,1]</a:t>
            </a:r>
            <a:endParaRPr lang="en-US" sz="11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200400" y="556260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[2,0]</a:t>
            </a:r>
            <a:endParaRPr lang="en-US" sz="1100" dirty="0"/>
          </a:p>
        </p:txBody>
      </p:sp>
      <p:sp>
        <p:nvSpPr>
          <p:cNvPr id="206" name="TextBox 205"/>
          <p:cNvSpPr txBox="1"/>
          <p:nvPr/>
        </p:nvSpPr>
        <p:spPr>
          <a:xfrm>
            <a:off x="3200400" y="601980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[2,1]</a:t>
            </a:r>
            <a:endParaRPr lang="en-US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0" y="16002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Disks are homogeneous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No initial 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No network delay</a:t>
            </a:r>
            <a:endParaRPr lang="en-US" baseline="0" dirty="0"/>
          </a:p>
        </p:txBody>
      </p:sp>
      <p:sp>
        <p:nvSpPr>
          <p:cNvPr id="118" name="TextBox 117"/>
          <p:cNvSpPr txBox="1"/>
          <p:nvPr/>
        </p:nvSpPr>
        <p:spPr>
          <a:xfrm>
            <a:off x="6324600" y="2057400"/>
            <a:ext cx="2735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/>
              <a:t>Generalized </a:t>
            </a:r>
          </a:p>
          <a:p>
            <a:pPr algn="ctr"/>
            <a:r>
              <a:rPr lang="en-US" sz="2000" baseline="0" dirty="0" smtClean="0"/>
              <a:t>Max-flow solution </a:t>
            </a:r>
          </a:p>
          <a:p>
            <a:pPr algn="ctr"/>
            <a:r>
              <a:rPr lang="en-US" sz="2000" baseline="0" dirty="0" smtClean="0"/>
              <a:t>[Altiparmak’12 and 13]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4" grpId="0" animBg="1"/>
      <p:bldP spid="75" grpId="0" animBg="1"/>
      <p:bldP spid="124" grpId="0"/>
      <p:bldP spid="125" grpId="0"/>
      <p:bldP spid="126" grpId="0"/>
      <p:bldP spid="127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87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Max-flow guarantees the optimal retrieval schedule of a given (single) request</a:t>
            </a:r>
          </a:p>
          <a:p>
            <a:r>
              <a:rPr lang="en-US" sz="2000" dirty="0" smtClean="0"/>
              <a:t>In reality, requests are arriving continuously</a:t>
            </a:r>
          </a:p>
          <a:p>
            <a:r>
              <a:rPr lang="en-US" sz="2000" dirty="0" smtClean="0"/>
              <a:t>Findin</a:t>
            </a:r>
            <a:r>
              <a:rPr lang="en-US" sz="2000" dirty="0" smtClean="0"/>
              <a:t>g the retrieval schedules individually might not result in the best performance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Continuous Retrieval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3135868"/>
            <a:ext cx="7391400" cy="3026732"/>
            <a:chOff x="533399" y="1371496"/>
            <a:chExt cx="8077201" cy="40291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399" y="1457399"/>
              <a:ext cx="8077201" cy="39432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56421" y="1371496"/>
              <a:ext cx="3186757" cy="49164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baseline="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Request Queues       Devices</a:t>
              </a:r>
              <a:endParaRPr lang="en-US" b="1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focus on optimizing continuous disk requests</a:t>
            </a:r>
          </a:p>
          <a:p>
            <a:r>
              <a:rPr lang="en-US" sz="2800" dirty="0" smtClean="0"/>
              <a:t>Multiple trade-offs are considered:</a:t>
            </a:r>
          </a:p>
          <a:p>
            <a:pPr lvl="1"/>
            <a:r>
              <a:rPr lang="en-US" sz="2400" dirty="0" smtClean="0"/>
              <a:t>Batching for better load balancing and smaller </a:t>
            </a:r>
            <a:r>
              <a:rPr lang="en-US" sz="2400" b="1" i="1" dirty="0" smtClean="0"/>
              <a:t>Service Time</a:t>
            </a:r>
            <a:r>
              <a:rPr lang="en-US" sz="2400" dirty="0" smtClean="0"/>
              <a:t> vs. immediately retrieving requests for shorter </a:t>
            </a:r>
            <a:r>
              <a:rPr lang="en-US" sz="2400" b="1" i="1" dirty="0" smtClean="0"/>
              <a:t>Waiting Time</a:t>
            </a:r>
          </a:p>
          <a:p>
            <a:pPr lvl="1"/>
            <a:r>
              <a:rPr lang="en-US" sz="2400" dirty="0" smtClean="0"/>
              <a:t>Usage of a maximum flow based retrieval algorithm guaranteeing the optimal </a:t>
            </a:r>
            <a:r>
              <a:rPr lang="en-US" sz="2400" b="1" i="1" dirty="0" smtClean="0"/>
              <a:t>Service Time</a:t>
            </a:r>
            <a:r>
              <a:rPr lang="en-US" sz="2400" dirty="0" smtClean="0"/>
              <a:t> vs. a faster retrieval heuristic with lower </a:t>
            </a:r>
            <a:r>
              <a:rPr lang="en-US" sz="2400" b="1" i="1" dirty="0" smtClean="0"/>
              <a:t>Execution Time</a:t>
            </a:r>
          </a:p>
          <a:p>
            <a:r>
              <a:rPr lang="en-US" sz="2800" dirty="0" smtClean="0"/>
              <a:t>Minimize </a:t>
            </a:r>
            <a:r>
              <a:rPr lang="en-US" sz="2800" b="1" i="1" dirty="0" smtClean="0"/>
              <a:t>Average Response </a:t>
            </a:r>
            <a:r>
              <a:rPr lang="en-US" sz="2800" b="1" i="1" dirty="0" smtClean="0"/>
              <a:t>(Elapsed)Time</a:t>
            </a:r>
            <a:r>
              <a:rPr lang="en-US" sz="2800" dirty="0" smtClean="0"/>
              <a:t> of </a:t>
            </a:r>
            <a:r>
              <a:rPr lang="en-US" sz="2800" dirty="0" smtClean="0"/>
              <a:t>disk requests </a:t>
            </a:r>
            <a:r>
              <a:rPr lang="en-US" sz="2800" dirty="0" smtClean="0"/>
              <a:t>considering their </a:t>
            </a:r>
            <a:r>
              <a:rPr lang="en-US" sz="2800" b="1" i="1" dirty="0" smtClean="0"/>
              <a:t>Waiting Time</a:t>
            </a:r>
            <a:r>
              <a:rPr lang="en-US" sz="2800" i="1" dirty="0" smtClean="0"/>
              <a:t>, </a:t>
            </a:r>
            <a:r>
              <a:rPr lang="en-US" sz="2800" b="1" i="1" dirty="0" smtClean="0"/>
              <a:t>Execution Time</a:t>
            </a:r>
            <a:r>
              <a:rPr lang="en-US" sz="2800" i="1" dirty="0" smtClean="0"/>
              <a:t>, and </a:t>
            </a:r>
            <a:r>
              <a:rPr lang="en-US" sz="2800" b="1" i="1" dirty="0" smtClean="0"/>
              <a:t>Service Time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Continuous Retrieval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900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When a new request arrives;</a:t>
            </a:r>
          </a:p>
          <a:p>
            <a:pPr lvl="1"/>
            <a:r>
              <a:rPr lang="en-US" sz="2400" dirty="0" smtClean="0"/>
              <a:t>If the storage system is idle</a:t>
            </a:r>
          </a:p>
          <a:p>
            <a:pPr lvl="2"/>
            <a:r>
              <a:rPr lang="en-US" sz="2000" dirty="0" smtClean="0"/>
              <a:t>Determine the retrieval schedule</a:t>
            </a:r>
          </a:p>
          <a:p>
            <a:pPr lvl="1"/>
            <a:r>
              <a:rPr lang="en-US" sz="2400" dirty="0" smtClean="0"/>
              <a:t>Else</a:t>
            </a:r>
          </a:p>
          <a:p>
            <a:pPr lvl="2"/>
            <a:r>
              <a:rPr lang="en-US" sz="2000" dirty="0" smtClean="0"/>
              <a:t>Batch the incoming requests</a:t>
            </a:r>
          </a:p>
          <a:p>
            <a:r>
              <a:rPr lang="en-US" sz="2800" dirty="0" smtClean="0"/>
              <a:t>Lower total </a:t>
            </a:r>
            <a:r>
              <a:rPr lang="en-US" sz="2800" i="1" dirty="0" smtClean="0"/>
              <a:t>Service Time </a:t>
            </a:r>
            <a:r>
              <a:rPr lang="en-US" sz="2800" dirty="0" smtClean="0"/>
              <a:t>(better load balancing)</a:t>
            </a:r>
          </a:p>
          <a:p>
            <a:r>
              <a:rPr lang="en-US" sz="2800" dirty="0" smtClean="0"/>
              <a:t>Extra </a:t>
            </a:r>
            <a:r>
              <a:rPr lang="en-US" sz="2800" i="1" dirty="0" smtClean="0"/>
              <a:t>Waiting Time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en-US" dirty="0"/>
          </a:p>
        </p:txBody>
      </p:sp>
      <p:pic>
        <p:nvPicPr>
          <p:cNvPr id="256001" name="Picture 1" descr="C:\Users\naltipar\Dropbox\slides\icdcs2013_figures\batche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62600" y="1200798"/>
            <a:ext cx="3429000" cy="1560809"/>
          </a:xfrm>
          <a:prstGeom prst="rect">
            <a:avLst/>
          </a:prstGeom>
          <a:noFill/>
        </p:spPr>
      </p:pic>
      <p:pic>
        <p:nvPicPr>
          <p:cNvPr id="256002" name="Picture 2" descr="C:\Users\naltipar\Dropbox\slides\icdcs2013_figures\batched1_di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3514584" cy="1828800"/>
          </a:xfrm>
          <a:prstGeom prst="rect">
            <a:avLst/>
          </a:prstGeom>
          <a:noFill/>
        </p:spPr>
      </p:pic>
      <p:pic>
        <p:nvPicPr>
          <p:cNvPr id="256003" name="Picture 3" descr="C:\Users\naltipar\Dropbox\slides\icdcs2013_figures\batched1_requ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42" y="1752600"/>
            <a:ext cx="1355058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a new request arrives, immediately determine the retrieval schedule using the initial load information of the disks</a:t>
            </a:r>
          </a:p>
          <a:p>
            <a:pPr lvl="1"/>
            <a:r>
              <a:rPr lang="en-US" dirty="0" smtClean="0"/>
              <a:t>Eliminates the </a:t>
            </a:r>
            <a:r>
              <a:rPr lang="en-US" sz="2800" i="1" dirty="0" smtClean="0"/>
              <a:t>Waiting Time </a:t>
            </a:r>
            <a:r>
              <a:rPr lang="en-US" dirty="0" smtClean="0"/>
              <a:t>introduced by the batching strategy</a:t>
            </a:r>
          </a:p>
          <a:p>
            <a:pPr lvl="1"/>
            <a:r>
              <a:rPr lang="en-US" dirty="0" smtClean="0"/>
              <a:t>Expected to yield a larger total </a:t>
            </a:r>
            <a:r>
              <a:rPr lang="en-US" i="1" dirty="0" smtClean="0"/>
              <a:t>Service Time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Immediate-conservative</a:t>
            </a:r>
            <a:endParaRPr lang="en-US" sz="3000" dirty="0"/>
          </a:p>
        </p:txBody>
      </p:sp>
      <p:pic>
        <p:nvPicPr>
          <p:cNvPr id="256001" name="Picture 1" descr="C:\Users\naltipar\Dropbox\slides\icdcs2013_figures\batched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1656612"/>
            <a:ext cx="3429000" cy="963705"/>
          </a:xfrm>
          <a:prstGeom prst="rect">
            <a:avLst/>
          </a:prstGeom>
          <a:noFill/>
        </p:spPr>
      </p:pic>
      <p:pic>
        <p:nvPicPr>
          <p:cNvPr id="256002" name="Picture 2" descr="C:\Users\naltipar\Dropbox\slides\icdcs2013_figures\batched1_disk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0" y="1305129"/>
            <a:ext cx="3514584" cy="1819071"/>
          </a:xfrm>
          <a:prstGeom prst="rect">
            <a:avLst/>
          </a:prstGeom>
          <a:noFill/>
        </p:spPr>
      </p:pic>
      <p:pic>
        <p:nvPicPr>
          <p:cNvPr id="256003" name="Picture 3" descr="C:\Users\naltipar\Dropbox\slides\icdcs2013_figures\batched1_reques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725" y="1909862"/>
            <a:ext cx="1315092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Allows rescheduling of the previously scheduled but non-retrieved buckets.</a:t>
            </a:r>
          </a:p>
          <a:p>
            <a:r>
              <a:rPr lang="en-US" sz="2400" dirty="0" smtClean="0"/>
              <a:t>When a new request arrives, immediately determine the retrieval schedule using the initial loads and non-retrieved buckets</a:t>
            </a:r>
          </a:p>
          <a:p>
            <a:r>
              <a:rPr lang="en-US" sz="2400" dirty="0" smtClean="0"/>
              <a:t>These non-retrieved buckets are combined with the new request</a:t>
            </a:r>
            <a:r>
              <a:rPr lang="en-US" sz="2400" i="1" dirty="0" smtClean="0"/>
              <a:t> </a:t>
            </a:r>
            <a:r>
              <a:rPr lang="en-US" sz="2400" dirty="0" smtClean="0"/>
              <a:t>providing more flexibility and resulting in better total </a:t>
            </a:r>
            <a:r>
              <a:rPr lang="en-US" sz="2400" i="1" dirty="0" smtClean="0"/>
              <a:t>Service Time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Immediate-adaptive</a:t>
            </a:r>
            <a:endParaRPr lang="en-US" sz="3000" dirty="0"/>
          </a:p>
        </p:txBody>
      </p:sp>
      <p:pic>
        <p:nvPicPr>
          <p:cNvPr id="256001" name="Picture 1" descr="C:\Users\naltipar\Dropbox\slides\icdcs2013_figures\batched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1341556"/>
            <a:ext cx="3429000" cy="964756"/>
          </a:xfrm>
          <a:prstGeom prst="rect">
            <a:avLst/>
          </a:prstGeom>
          <a:noFill/>
        </p:spPr>
      </p:pic>
      <p:pic>
        <p:nvPicPr>
          <p:cNvPr id="256002" name="Picture 2" descr="C:\Users\naltipar\Dropbox\slides\icdcs2013_figures\batched1_disk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0" y="990600"/>
            <a:ext cx="3514584" cy="1819071"/>
          </a:xfrm>
          <a:prstGeom prst="rect">
            <a:avLst/>
          </a:prstGeom>
          <a:noFill/>
        </p:spPr>
      </p:pic>
      <p:pic>
        <p:nvPicPr>
          <p:cNvPr id="256003" name="Picture 3" descr="C:\Users\naltipar\Dropbox\slides\icdcs2013_figures\batched1_reques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725" y="1595333"/>
            <a:ext cx="1315092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using real world traces</a:t>
            </a:r>
          </a:p>
          <a:p>
            <a:pPr lvl="1"/>
            <a:r>
              <a:rPr lang="en-US" dirty="0" smtClean="0"/>
              <a:t>Exchange, TPC-E, TPC-C traces</a:t>
            </a:r>
          </a:p>
          <a:p>
            <a:pPr lvl="1"/>
            <a:r>
              <a:rPr lang="en-US" dirty="0" smtClean="0"/>
              <a:t>Around 1K, 25K    , 100K requests per second</a:t>
            </a:r>
          </a:p>
          <a:p>
            <a:pPr lvl="1"/>
            <a:r>
              <a:rPr lang="en-US" dirty="0" smtClean="0"/>
              <a:t>Up to 2K  , 120      , 200 number of buckets in each request</a:t>
            </a:r>
          </a:p>
          <a:p>
            <a:r>
              <a:rPr lang="en-US" dirty="0" smtClean="0"/>
              <a:t>Homogeneous and heterogeneous storage configurations using real disk parameters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several retrieval algorithms/heuristics</a:t>
            </a:r>
          </a:p>
          <a:p>
            <a:pPr lvl="1"/>
            <a:r>
              <a:rPr lang="en-US" dirty="0" smtClean="0"/>
              <a:t>Max-flow, random, shortest queue, online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03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4021"/>
            <a:ext cx="4303036" cy="304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60900" y="5181600"/>
            <a:ext cx="4822201" cy="597840"/>
            <a:chOff x="2160899" y="4889040"/>
            <a:chExt cx="4822201" cy="597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899" y="4889040"/>
              <a:ext cx="4822201" cy="2925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899" y="5181600"/>
              <a:ext cx="4822201" cy="3052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671643"/>
            <a:ext cx="4419600" cy="30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sz="1200" b="1" dirty="0" smtClean="0"/>
              <a:t>[Altiparmak’12]</a:t>
            </a:r>
            <a:r>
              <a:rPr lang="en-US" sz="1200" dirty="0" smtClean="0"/>
              <a:t> N</a:t>
            </a:r>
            <a:r>
              <a:rPr lang="en-US" sz="1200" dirty="0"/>
              <a:t>. </a:t>
            </a:r>
            <a:r>
              <a:rPr lang="en-US" sz="1200" dirty="0" err="1"/>
              <a:t>Altiparmak</a:t>
            </a:r>
            <a:r>
              <a:rPr lang="en-US" sz="1200" dirty="0"/>
              <a:t> and A. S. </a:t>
            </a:r>
            <a:r>
              <a:rPr lang="en-US" sz="1200" dirty="0" err="1"/>
              <a:t>Tosun</a:t>
            </a:r>
            <a:r>
              <a:rPr lang="en-US" sz="1200" dirty="0"/>
              <a:t>, </a:t>
            </a:r>
            <a:r>
              <a:rPr lang="en-US" sz="1200" i="1" dirty="0" smtClean="0"/>
              <a:t>Integrated </a:t>
            </a:r>
            <a:r>
              <a:rPr lang="en-US" sz="1200" i="1" dirty="0"/>
              <a:t>maximum flow </a:t>
            </a:r>
            <a:r>
              <a:rPr lang="en-US" sz="1200" i="1" dirty="0" smtClean="0"/>
              <a:t>algorithm for </a:t>
            </a:r>
            <a:r>
              <a:rPr lang="en-US" sz="1200" i="1" dirty="0"/>
              <a:t>optimal response time retrieval of replicated data</a:t>
            </a:r>
            <a:r>
              <a:rPr lang="en-US" sz="1200" dirty="0" smtClean="0"/>
              <a:t>, </a:t>
            </a:r>
            <a:r>
              <a:rPr lang="en-US" sz="1200" dirty="0"/>
              <a:t>in </a:t>
            </a:r>
            <a:r>
              <a:rPr lang="en-US" sz="1200" i="1" dirty="0"/>
              <a:t>ICPP’12</a:t>
            </a:r>
            <a:r>
              <a:rPr lang="en-US" sz="1200" dirty="0"/>
              <a:t>.</a:t>
            </a:r>
          </a:p>
          <a:p>
            <a:r>
              <a:rPr lang="en-US" sz="1200" b="1" dirty="0"/>
              <a:t>[</a:t>
            </a:r>
            <a:r>
              <a:rPr lang="en-US" sz="1200" b="1" dirty="0" smtClean="0"/>
              <a:t>Altiparmak’13]</a:t>
            </a:r>
            <a:r>
              <a:rPr lang="en-US" sz="1200" dirty="0" smtClean="0"/>
              <a:t> </a:t>
            </a:r>
            <a:r>
              <a:rPr lang="en-US" sz="1200" dirty="0"/>
              <a:t>N. </a:t>
            </a:r>
            <a:r>
              <a:rPr lang="en-US" sz="1200" dirty="0" err="1"/>
              <a:t>Altiparmak</a:t>
            </a:r>
            <a:r>
              <a:rPr lang="en-US" sz="1200" dirty="0"/>
              <a:t> and A. S. </a:t>
            </a:r>
            <a:r>
              <a:rPr lang="en-US" sz="1200" dirty="0" err="1"/>
              <a:t>Tosun</a:t>
            </a:r>
            <a:r>
              <a:rPr lang="en-US" sz="1200" dirty="0"/>
              <a:t>, </a:t>
            </a:r>
            <a:r>
              <a:rPr lang="en-US" sz="1200" i="1" dirty="0" smtClean="0"/>
              <a:t>Generalized </a:t>
            </a:r>
            <a:r>
              <a:rPr lang="en-US" sz="1200" i="1" dirty="0"/>
              <a:t>optimal response </a:t>
            </a:r>
            <a:r>
              <a:rPr lang="en-US" sz="1200" i="1" dirty="0" smtClean="0"/>
              <a:t>time retrieval </a:t>
            </a:r>
            <a:r>
              <a:rPr lang="en-US" sz="1200" i="1" dirty="0"/>
              <a:t>of replicated data from storage arrays</a:t>
            </a:r>
            <a:r>
              <a:rPr lang="en-US" sz="1200" dirty="0" smtClean="0"/>
              <a:t>, </a:t>
            </a:r>
            <a:r>
              <a:rPr lang="en-US" sz="1200" i="1" dirty="0"/>
              <a:t>ACM Transactions </a:t>
            </a:r>
            <a:r>
              <a:rPr lang="en-US" sz="1200" i="1" dirty="0" smtClean="0"/>
              <a:t>on Storage</a:t>
            </a:r>
            <a:r>
              <a:rPr lang="en-US" sz="1200" dirty="0"/>
              <a:t>, vol. 9, no. 2, pp. 5:1–5:36, Jul. 2013.</a:t>
            </a:r>
            <a:endParaRPr lang="en-US" sz="1200" b="1" dirty="0" smtClean="0"/>
          </a:p>
          <a:p>
            <a:r>
              <a:rPr lang="en-US" sz="1200" b="1" dirty="0" smtClean="0"/>
              <a:t>[Atallah’00] </a:t>
            </a:r>
            <a:r>
              <a:rPr lang="en-US" sz="1200" dirty="0" smtClean="0"/>
              <a:t>M. J</a:t>
            </a:r>
            <a:r>
              <a:rPr lang="en-US" sz="1200" dirty="0"/>
              <a:t>. </a:t>
            </a:r>
            <a:r>
              <a:rPr lang="en-US" sz="1200" dirty="0" err="1"/>
              <a:t>Atallah</a:t>
            </a:r>
            <a:r>
              <a:rPr lang="en-US" sz="1200" dirty="0"/>
              <a:t> </a:t>
            </a:r>
            <a:r>
              <a:rPr lang="en-US" sz="1200" dirty="0" smtClean="0"/>
              <a:t>and S. </a:t>
            </a:r>
            <a:r>
              <a:rPr lang="en-US" sz="1200" dirty="0" err="1" smtClean="0"/>
              <a:t>Prabhakar</a:t>
            </a:r>
            <a:r>
              <a:rPr lang="en-US" sz="1200" dirty="0" smtClean="0"/>
              <a:t>. </a:t>
            </a:r>
            <a:r>
              <a:rPr lang="en-US" sz="1200" i="1" dirty="0" smtClean="0"/>
              <a:t>(Almost) optimal parallel block access for range queries, i</a:t>
            </a:r>
            <a:r>
              <a:rPr lang="en-US" sz="1200" dirty="0" smtClean="0"/>
              <a:t>n PODS’00.</a:t>
            </a:r>
          </a:p>
          <a:p>
            <a:r>
              <a:rPr lang="en-US" sz="1200" b="1" dirty="0" smtClean="0"/>
              <a:t>[Chen’93] </a:t>
            </a:r>
            <a:r>
              <a:rPr lang="en-US" sz="1200" dirty="0" smtClean="0"/>
              <a:t>L. T. Chen and D. </a:t>
            </a:r>
            <a:r>
              <a:rPr lang="en-US" sz="1200" dirty="0" err="1" smtClean="0"/>
              <a:t>Rotem</a:t>
            </a:r>
            <a:r>
              <a:rPr lang="en-US" sz="1200" dirty="0" smtClean="0"/>
              <a:t>. </a:t>
            </a:r>
            <a:r>
              <a:rPr lang="en-US" sz="1200" i="1" dirty="0" smtClean="0"/>
              <a:t>Optimal response time retrieval of replicated data, i</a:t>
            </a:r>
            <a:r>
              <a:rPr lang="en-US" sz="1200" dirty="0" smtClean="0"/>
              <a:t>n PODS’94.</a:t>
            </a:r>
          </a:p>
          <a:p>
            <a:r>
              <a:rPr lang="en-US" sz="1200" b="1" dirty="0" smtClean="0"/>
              <a:t>[Chen’03] </a:t>
            </a:r>
            <a:r>
              <a:rPr lang="en-US" sz="1200" dirty="0" smtClean="0"/>
              <a:t>C.-M. Chen and C. Cheng. </a:t>
            </a:r>
            <a:r>
              <a:rPr lang="en-US" sz="1200" i="1" dirty="0" smtClean="0"/>
              <a:t>Replication and Retrieval Strategies of Multidimensional Data on Parallel Disks, in</a:t>
            </a:r>
            <a:r>
              <a:rPr lang="en-US" sz="1200" dirty="0" smtClean="0"/>
              <a:t> CIKM’03.</a:t>
            </a:r>
          </a:p>
          <a:p>
            <a:r>
              <a:rPr lang="en-US" sz="1200" b="1" dirty="0" smtClean="0"/>
              <a:t>[Du’82] </a:t>
            </a:r>
            <a:r>
              <a:rPr lang="en-US" sz="1200" dirty="0" smtClean="0"/>
              <a:t>H. C. Du and J. S. </a:t>
            </a:r>
            <a:r>
              <a:rPr lang="en-US" sz="1200" dirty="0" err="1" smtClean="0"/>
              <a:t>Sobolewski</a:t>
            </a:r>
            <a:r>
              <a:rPr lang="en-US" sz="1200" dirty="0" smtClean="0"/>
              <a:t>. </a:t>
            </a:r>
            <a:r>
              <a:rPr lang="en-US" sz="1200" i="1" dirty="0" smtClean="0"/>
              <a:t>Disk allocation for </a:t>
            </a:r>
            <a:r>
              <a:rPr lang="en-US" sz="1200" i="1" dirty="0" err="1" smtClean="0"/>
              <a:t>cartesian</a:t>
            </a:r>
            <a:r>
              <a:rPr lang="en-US" sz="1200" i="1" dirty="0" smtClean="0"/>
              <a:t> product </a:t>
            </a:r>
            <a:r>
              <a:rPr lang="en-US" sz="1200" i="1" dirty="0" err="1" smtClean="0"/>
              <a:t>ﬁles</a:t>
            </a:r>
            <a:r>
              <a:rPr lang="en-US" sz="1200" i="1" dirty="0" smtClean="0"/>
              <a:t> on multiple-disk systems.</a:t>
            </a:r>
            <a:r>
              <a:rPr lang="en-US" sz="1200" dirty="0" smtClean="0"/>
              <a:t> ACM Trans. on Database Systems, 7(1):82–101, March 1982.</a:t>
            </a:r>
          </a:p>
          <a:p>
            <a:r>
              <a:rPr lang="en-US" sz="1200" b="1" dirty="0" smtClean="0"/>
              <a:t>[Faloutsos’93] </a:t>
            </a:r>
            <a:r>
              <a:rPr lang="en-US" sz="1200" dirty="0" smtClean="0"/>
              <a:t>C. </a:t>
            </a:r>
            <a:r>
              <a:rPr lang="en-US" sz="1200" dirty="0" err="1" smtClean="0"/>
              <a:t>Faloutsos</a:t>
            </a:r>
            <a:r>
              <a:rPr lang="en-US" sz="1200" dirty="0" smtClean="0"/>
              <a:t> and P. </a:t>
            </a:r>
            <a:r>
              <a:rPr lang="en-US" sz="1200" dirty="0" err="1" smtClean="0"/>
              <a:t>Bhagwat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Declustering</a:t>
            </a:r>
            <a:r>
              <a:rPr lang="en-US" sz="1200" i="1" dirty="0" smtClean="0"/>
              <a:t> using fractals, i</a:t>
            </a:r>
            <a:r>
              <a:rPr lang="en-US" sz="1200" dirty="0" smtClean="0"/>
              <a:t>n PDIS’93.</a:t>
            </a:r>
          </a:p>
          <a:p>
            <a:r>
              <a:rPr lang="en-US" sz="1200" b="1" dirty="0" smtClean="0"/>
              <a:t>[Ferhat.’04] </a:t>
            </a:r>
            <a:r>
              <a:rPr lang="en-US" sz="1200" dirty="0" smtClean="0"/>
              <a:t>H. </a:t>
            </a:r>
            <a:r>
              <a:rPr lang="en-US" sz="1200" dirty="0" err="1" smtClean="0"/>
              <a:t>Ferhatosmanoglu</a:t>
            </a:r>
            <a:r>
              <a:rPr lang="en-US" sz="1200" dirty="0" smtClean="0"/>
              <a:t>, A.S. </a:t>
            </a:r>
            <a:r>
              <a:rPr lang="en-US" sz="1200" dirty="0" err="1" smtClean="0"/>
              <a:t>Tosun</a:t>
            </a:r>
            <a:r>
              <a:rPr lang="en-US" sz="1200" dirty="0" smtClean="0"/>
              <a:t>, and A. Ramachandran, </a:t>
            </a:r>
            <a:r>
              <a:rPr lang="en-US" sz="1200" i="1" dirty="0" smtClean="0"/>
              <a:t>Replicated </a:t>
            </a:r>
            <a:r>
              <a:rPr lang="en-US" sz="1200" i="1" dirty="0" err="1" smtClean="0"/>
              <a:t>Declustering</a:t>
            </a:r>
            <a:r>
              <a:rPr lang="en-US" sz="1200" i="1" dirty="0" smtClean="0"/>
              <a:t> of Spatial Data, in PODS</a:t>
            </a:r>
            <a:r>
              <a:rPr lang="en-US" sz="1200" dirty="0" smtClean="0"/>
              <a:t>’04.</a:t>
            </a:r>
          </a:p>
          <a:p>
            <a:r>
              <a:rPr lang="en-US" sz="1200" b="1" dirty="0" smtClean="0"/>
              <a:t>[</a:t>
            </a:r>
            <a:r>
              <a:rPr lang="en-US" sz="1200" b="1" dirty="0" err="1" smtClean="0"/>
              <a:t>Frikken</a:t>
            </a:r>
            <a:r>
              <a:rPr lang="en-US" sz="1200" b="1" dirty="0" smtClean="0"/>
              <a:t> ‘02] </a:t>
            </a:r>
            <a:r>
              <a:rPr lang="en-US" sz="1200" dirty="0" smtClean="0"/>
              <a:t>K. </a:t>
            </a:r>
            <a:r>
              <a:rPr lang="en-US" sz="1200" dirty="0" err="1"/>
              <a:t>Frikken</a:t>
            </a:r>
            <a:r>
              <a:rPr lang="en-US" sz="1200" dirty="0"/>
              <a:t>, </a:t>
            </a:r>
            <a:r>
              <a:rPr lang="en-US" sz="1200" dirty="0" smtClean="0"/>
              <a:t>M. </a:t>
            </a:r>
            <a:r>
              <a:rPr lang="en-US" sz="1200" dirty="0"/>
              <a:t>J. </a:t>
            </a:r>
            <a:r>
              <a:rPr lang="en-US" sz="1200" dirty="0" err="1"/>
              <a:t>Atallah</a:t>
            </a:r>
            <a:r>
              <a:rPr lang="en-US" sz="1200" dirty="0"/>
              <a:t>, </a:t>
            </a:r>
            <a:r>
              <a:rPr lang="en-US" sz="1200" dirty="0" smtClean="0"/>
              <a:t>S. </a:t>
            </a:r>
            <a:r>
              <a:rPr lang="en-US" sz="1200" dirty="0" err="1"/>
              <a:t>Prabhakar</a:t>
            </a:r>
            <a:r>
              <a:rPr lang="en-US" sz="1200" dirty="0"/>
              <a:t>, and </a:t>
            </a:r>
            <a:r>
              <a:rPr lang="en-US" sz="1200" dirty="0" smtClean="0"/>
              <a:t>R. </a:t>
            </a:r>
            <a:r>
              <a:rPr lang="en-US" sz="1200" dirty="0" err="1"/>
              <a:t>Safavi-Naini</a:t>
            </a:r>
            <a:r>
              <a:rPr lang="en-US" sz="1200" dirty="0" smtClean="0"/>
              <a:t>, </a:t>
            </a:r>
            <a:r>
              <a:rPr lang="en-US" sz="1200" i="1" dirty="0" smtClean="0"/>
              <a:t>Optimal </a:t>
            </a:r>
            <a:r>
              <a:rPr lang="en-US" sz="1200" i="1" dirty="0"/>
              <a:t>parallel i/o for range queries </a:t>
            </a:r>
            <a:r>
              <a:rPr lang="en-US" sz="1200" i="1" dirty="0" smtClean="0"/>
              <a:t>through replication</a:t>
            </a:r>
            <a:r>
              <a:rPr lang="en-US" sz="1200" dirty="0" smtClean="0"/>
              <a:t>, </a:t>
            </a:r>
            <a:r>
              <a:rPr lang="en-US" sz="1200" dirty="0"/>
              <a:t>in </a:t>
            </a:r>
            <a:r>
              <a:rPr lang="en-US" sz="1200" i="1" dirty="0" smtClean="0"/>
              <a:t>DEXA</a:t>
            </a:r>
            <a:r>
              <a:rPr lang="en-US" sz="1200" dirty="0" smtClean="0"/>
              <a:t>’02.</a:t>
            </a:r>
            <a:endParaRPr lang="en-US" sz="1200" b="1" dirty="0" smtClean="0"/>
          </a:p>
          <a:p>
            <a:r>
              <a:rPr lang="en-US" sz="1200" b="1" dirty="0"/>
              <a:t>[</a:t>
            </a:r>
            <a:r>
              <a:rPr lang="en-US" sz="1200" b="1" dirty="0" err="1"/>
              <a:t>Frikken</a:t>
            </a:r>
            <a:r>
              <a:rPr lang="en-US" sz="1200" b="1" dirty="0"/>
              <a:t> ‘</a:t>
            </a:r>
            <a:r>
              <a:rPr lang="en-US" sz="1200" b="1" dirty="0" smtClean="0"/>
              <a:t>05] </a:t>
            </a:r>
            <a:r>
              <a:rPr lang="en-US" sz="1200" dirty="0" smtClean="0"/>
              <a:t>K. </a:t>
            </a:r>
            <a:r>
              <a:rPr lang="en-US" sz="1200" dirty="0" err="1" smtClean="0"/>
              <a:t>Frikken</a:t>
            </a:r>
            <a:r>
              <a:rPr lang="en-US" sz="1200" dirty="0" smtClean="0"/>
              <a:t>, </a:t>
            </a:r>
            <a:r>
              <a:rPr lang="en-US" sz="1200" i="1" dirty="0" smtClean="0"/>
              <a:t>Optimal </a:t>
            </a:r>
            <a:r>
              <a:rPr lang="en-US" sz="1200" i="1" dirty="0"/>
              <a:t>distributed </a:t>
            </a:r>
            <a:r>
              <a:rPr lang="en-US" sz="1200" i="1" dirty="0" err="1"/>
              <a:t>declustering</a:t>
            </a:r>
            <a:r>
              <a:rPr lang="en-US" sz="1200" i="1" dirty="0"/>
              <a:t> using replication</a:t>
            </a:r>
            <a:r>
              <a:rPr lang="en-US" sz="1200" dirty="0" smtClean="0"/>
              <a:t>, in </a:t>
            </a:r>
            <a:r>
              <a:rPr lang="en-US" sz="1200" i="1" dirty="0" smtClean="0"/>
              <a:t>ICDT’</a:t>
            </a:r>
            <a:r>
              <a:rPr lang="en-US" sz="1200" dirty="0" smtClean="0"/>
              <a:t>’05.</a:t>
            </a:r>
            <a:endParaRPr lang="en-US" sz="1200" b="1" dirty="0" smtClean="0"/>
          </a:p>
          <a:p>
            <a:r>
              <a:rPr lang="en-US" sz="1200" b="1" dirty="0" smtClean="0"/>
              <a:t>[Kim’88] </a:t>
            </a:r>
            <a:r>
              <a:rPr lang="en-US" sz="1200" dirty="0" smtClean="0"/>
              <a:t>M. H. Kim and S. </a:t>
            </a:r>
            <a:r>
              <a:rPr lang="en-US" sz="1200" dirty="0" err="1" smtClean="0"/>
              <a:t>Pramanik</a:t>
            </a:r>
            <a:r>
              <a:rPr lang="en-US" sz="1200" dirty="0" smtClean="0"/>
              <a:t>. </a:t>
            </a:r>
            <a:r>
              <a:rPr lang="en-US" sz="1200" i="1" dirty="0" smtClean="0"/>
              <a:t>Optimal ﬁle distribution for partial match retrieval, </a:t>
            </a:r>
            <a:r>
              <a:rPr lang="en-US" sz="1200" dirty="0" smtClean="0"/>
              <a:t>in SIGMOD,’88.</a:t>
            </a:r>
          </a:p>
          <a:p>
            <a:r>
              <a:rPr lang="en-US" sz="1200" b="1" dirty="0" smtClean="0"/>
              <a:t>[Oktay’09] </a:t>
            </a:r>
            <a:r>
              <a:rPr lang="en-US" sz="1200" dirty="0" smtClean="0"/>
              <a:t>K. </a:t>
            </a:r>
            <a:r>
              <a:rPr lang="en-US" sz="1200" dirty="0" err="1" smtClean="0"/>
              <a:t>Yasin</a:t>
            </a:r>
            <a:r>
              <a:rPr lang="en-US" sz="1200" dirty="0" smtClean="0"/>
              <a:t> </a:t>
            </a:r>
            <a:r>
              <a:rPr lang="en-US" sz="1200" dirty="0" err="1" smtClean="0"/>
              <a:t>Oktay</a:t>
            </a:r>
            <a:r>
              <a:rPr lang="en-US" sz="1200" dirty="0" smtClean="0"/>
              <a:t>, A. Turk, and C. </a:t>
            </a:r>
            <a:r>
              <a:rPr lang="en-US" sz="1200" dirty="0" err="1" smtClean="0"/>
              <a:t>Aykanat</a:t>
            </a:r>
            <a:r>
              <a:rPr lang="en-US" sz="1200" dirty="0" smtClean="0"/>
              <a:t>. </a:t>
            </a:r>
            <a:r>
              <a:rPr lang="en-US" sz="1200" i="1" dirty="0" smtClean="0"/>
              <a:t>Selective Replicated </a:t>
            </a:r>
            <a:r>
              <a:rPr lang="en-US" sz="1200" i="1" dirty="0" err="1" smtClean="0"/>
              <a:t>Declustering</a:t>
            </a:r>
            <a:r>
              <a:rPr lang="en-US" sz="1200" i="1" dirty="0" smtClean="0"/>
              <a:t> for Arbitrary Queries</a:t>
            </a:r>
            <a:r>
              <a:rPr lang="en-US" sz="1200" dirty="0" smtClean="0"/>
              <a:t>, in Euro-Par’09.</a:t>
            </a:r>
          </a:p>
          <a:p>
            <a:r>
              <a:rPr lang="en-US" sz="1200" b="1" dirty="0" smtClean="0"/>
              <a:t>[Prabhakar’98] </a:t>
            </a:r>
            <a:r>
              <a:rPr lang="en-US" sz="1200" dirty="0" smtClean="0"/>
              <a:t>S. </a:t>
            </a:r>
            <a:r>
              <a:rPr lang="en-US" sz="1200" dirty="0" err="1" smtClean="0"/>
              <a:t>Prabhakar</a:t>
            </a:r>
            <a:r>
              <a:rPr lang="en-US" sz="1200" dirty="0" smtClean="0"/>
              <a:t>, K. Abdel-</a:t>
            </a:r>
            <a:r>
              <a:rPr lang="en-US" sz="1200" dirty="0" err="1" smtClean="0"/>
              <a:t>Ghaffar</a:t>
            </a:r>
            <a:r>
              <a:rPr lang="en-US" sz="1200" dirty="0" smtClean="0"/>
              <a:t>, D.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, and A. El </a:t>
            </a:r>
            <a:r>
              <a:rPr lang="en-US" sz="1200" dirty="0" err="1" smtClean="0"/>
              <a:t>Abbadi</a:t>
            </a:r>
            <a:r>
              <a:rPr lang="en-US" sz="1200" dirty="0" smtClean="0"/>
              <a:t>. </a:t>
            </a:r>
            <a:r>
              <a:rPr lang="en-US" sz="1200" i="1" dirty="0" smtClean="0"/>
              <a:t>Cyclic allocation of two-dimensional data</a:t>
            </a:r>
            <a:r>
              <a:rPr lang="en-US" sz="1200" dirty="0" smtClean="0"/>
              <a:t>, in ICDE’93.</a:t>
            </a:r>
          </a:p>
          <a:p>
            <a:r>
              <a:rPr lang="en-US" sz="1200" b="1" dirty="0" smtClean="0"/>
              <a:t>[Tosun’04] </a:t>
            </a:r>
            <a:r>
              <a:rPr lang="en-US" sz="1200" dirty="0" smtClean="0"/>
              <a:t>A.S. </a:t>
            </a:r>
            <a:r>
              <a:rPr lang="en-US" sz="1200" dirty="0" err="1" smtClean="0"/>
              <a:t>Tosun</a:t>
            </a:r>
            <a:r>
              <a:rPr lang="en-US" sz="1200" dirty="0" smtClean="0"/>
              <a:t>. </a:t>
            </a:r>
            <a:r>
              <a:rPr lang="en-US" sz="1200" i="1" dirty="0" smtClean="0"/>
              <a:t>Replicated </a:t>
            </a:r>
            <a:r>
              <a:rPr lang="en-US" sz="1200" i="1" dirty="0" err="1" smtClean="0"/>
              <a:t>Declustering</a:t>
            </a:r>
            <a:r>
              <a:rPr lang="en-US" sz="1200" i="1" dirty="0" smtClean="0"/>
              <a:t> for Arbitrary Queries</a:t>
            </a:r>
            <a:r>
              <a:rPr lang="en-US" sz="1200" dirty="0" smtClean="0"/>
              <a:t>, in SAC’ 04.</a:t>
            </a:r>
          </a:p>
          <a:p>
            <a:r>
              <a:rPr lang="en-US" sz="1200" b="1" dirty="0" smtClean="0"/>
              <a:t>[Tosun’05] </a:t>
            </a:r>
            <a:r>
              <a:rPr lang="en-US" sz="1200" dirty="0" smtClean="0"/>
              <a:t>A.S. </a:t>
            </a:r>
            <a:r>
              <a:rPr lang="en-US" sz="1200" dirty="0" err="1" smtClean="0"/>
              <a:t>Tosun</a:t>
            </a:r>
            <a:r>
              <a:rPr lang="en-US" sz="1200" dirty="0" smtClean="0"/>
              <a:t>. </a:t>
            </a:r>
            <a:r>
              <a:rPr lang="en-US" sz="1200" i="1" dirty="0" smtClean="0"/>
              <a:t>Design Theoretic Approach to Replicated </a:t>
            </a:r>
            <a:r>
              <a:rPr lang="en-US" sz="1200" i="1" dirty="0" err="1" smtClean="0"/>
              <a:t>Declustering</a:t>
            </a:r>
            <a:r>
              <a:rPr lang="en-US" sz="1200" dirty="0" smtClean="0"/>
              <a:t>, in ITCC’05.</a:t>
            </a:r>
          </a:p>
          <a:p>
            <a:r>
              <a:rPr lang="en-US" sz="1200" b="1" dirty="0" smtClean="0"/>
              <a:t>[Turk’12</a:t>
            </a:r>
            <a:r>
              <a:rPr lang="en-US" sz="1200" dirty="0" smtClean="0"/>
              <a:t>] A. Turk, K. Y. </a:t>
            </a:r>
            <a:r>
              <a:rPr lang="en-US" sz="1200" dirty="0" err="1" smtClean="0"/>
              <a:t>Oktay</a:t>
            </a:r>
            <a:r>
              <a:rPr lang="en-US" sz="1200" dirty="0" smtClean="0"/>
              <a:t>, and C. </a:t>
            </a:r>
            <a:r>
              <a:rPr lang="en-US" sz="1200" dirty="0" err="1" smtClean="0"/>
              <a:t>Aykanat</a:t>
            </a:r>
            <a:r>
              <a:rPr lang="en-US" sz="1200" dirty="0" smtClean="0"/>
              <a:t>. </a:t>
            </a:r>
            <a:r>
              <a:rPr lang="en-US" sz="1200" i="1" dirty="0" smtClean="0"/>
              <a:t>Query-Log Aware Replicated </a:t>
            </a:r>
            <a:r>
              <a:rPr lang="en-US" sz="1200" i="1" dirty="0" err="1" smtClean="0"/>
              <a:t>Declustering</a:t>
            </a:r>
            <a:r>
              <a:rPr lang="en-US" sz="1200" i="1" dirty="0" smtClean="0"/>
              <a:t>.</a:t>
            </a:r>
            <a:r>
              <a:rPr lang="en-US" sz="1200" dirty="0" smtClean="0"/>
              <a:t>  IEEE Transactions on Parallel and Distributed Systems, vol. 99, no. </a:t>
            </a:r>
            <a:r>
              <a:rPr lang="en-US" sz="1200" dirty="0" err="1" smtClean="0"/>
              <a:t>PrePrints</a:t>
            </a:r>
            <a:r>
              <a:rPr lang="en-US" sz="1200" dirty="0" smtClean="0"/>
              <a:t>, 2012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94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09073"/>
            <a:ext cx="3810000" cy="25065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0890" y="1915180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Any Questions?</a:t>
            </a:r>
            <a:endParaRPr lang="en-US" sz="2800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40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Big Data, Storage Arrays, Distributed and Heterogeneous Storage Architectures</a:t>
            </a:r>
          </a:p>
          <a:p>
            <a:pPr lvl="1"/>
            <a:r>
              <a:rPr lang="en-US" dirty="0" smtClean="0"/>
              <a:t>Replicated </a:t>
            </a:r>
            <a:r>
              <a:rPr lang="en-US" dirty="0" err="1" smtClean="0"/>
              <a:t>Declustering</a:t>
            </a:r>
            <a:r>
              <a:rPr lang="en-US" dirty="0" smtClean="0"/>
              <a:t> and Retrieval</a:t>
            </a:r>
          </a:p>
          <a:p>
            <a:r>
              <a:rPr lang="en-US" dirty="0" smtClean="0"/>
              <a:t>Continuous Retrieval Techniques</a:t>
            </a:r>
          </a:p>
          <a:p>
            <a:pPr lvl="1"/>
            <a:r>
              <a:rPr lang="en-US" dirty="0" smtClean="0"/>
              <a:t>Batching, conservative, adaptive</a:t>
            </a:r>
          </a:p>
          <a:p>
            <a:r>
              <a:rPr lang="en-US" dirty="0" smtClean="0"/>
              <a:t>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80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Total amount of data existing in the digital universe today is in the order </a:t>
            </a:r>
            <a:r>
              <a:rPr lang="en-US" sz="2100" dirty="0"/>
              <a:t>of </a:t>
            </a:r>
            <a:r>
              <a:rPr lang="en-US" sz="2100" dirty="0" err="1"/>
              <a:t>zettabytes</a:t>
            </a:r>
            <a:r>
              <a:rPr lang="en-US" sz="2100" dirty="0"/>
              <a:t> (~      </a:t>
            </a:r>
            <a:r>
              <a:rPr lang="en-US" sz="2100" dirty="0" smtClean="0"/>
              <a:t> B</a:t>
            </a:r>
            <a:r>
              <a:rPr lang="en-US" sz="2100" dirty="0"/>
              <a:t>) </a:t>
            </a:r>
            <a:r>
              <a:rPr lang="en-US" sz="2100" dirty="0" smtClean="0"/>
              <a:t>now and it is constantly growing</a:t>
            </a:r>
          </a:p>
          <a:p>
            <a:pPr lvl="1"/>
            <a:r>
              <a:rPr lang="en-US" sz="2100" dirty="0" smtClean="0"/>
              <a:t>A couple of </a:t>
            </a:r>
            <a:r>
              <a:rPr lang="en-US" sz="2100" dirty="0" err="1" smtClean="0"/>
              <a:t>exabytes</a:t>
            </a:r>
            <a:r>
              <a:rPr lang="en-US" sz="2100" dirty="0" smtClean="0"/>
              <a:t> (~      B) of new information is created every day through sensors, Internet transactions, e-mails, social media, video surveillance, genome sequencing etc.</a:t>
            </a:r>
          </a:p>
          <a:p>
            <a:r>
              <a:rPr lang="en-US" sz="2100" dirty="0" smtClean="0"/>
              <a:t>Many organizations store this data to enable breakthrough discoveries and innovation in science, engineering, medicine, commerce, national security etc.</a:t>
            </a:r>
          </a:p>
          <a:p>
            <a:pPr lvl="1"/>
            <a:r>
              <a:rPr lang="en-US" sz="2100" dirty="0" smtClean="0"/>
              <a:t>Spent some time in a start-up receiving 2 petabytes </a:t>
            </a:r>
            <a:r>
              <a:rPr lang="en-US" sz="2100" dirty="0"/>
              <a:t>(~      </a:t>
            </a:r>
            <a:r>
              <a:rPr lang="en-US" sz="2100" dirty="0" smtClean="0"/>
              <a:t>B</a:t>
            </a:r>
            <a:r>
              <a:rPr lang="en-US" sz="2100" dirty="0"/>
              <a:t>) </a:t>
            </a:r>
            <a:r>
              <a:rPr lang="en-US" sz="2100" dirty="0" smtClean="0"/>
              <a:t>of data every month</a:t>
            </a:r>
          </a:p>
          <a:p>
            <a:r>
              <a:rPr lang="en-US" sz="2100" dirty="0" smtClean="0"/>
              <a:t>As </a:t>
            </a:r>
            <a:r>
              <a:rPr lang="en-US" sz="2100" dirty="0"/>
              <a:t>data grows, disk I/O performance needs further attention since it can significantly limit the performance and scalability of </a:t>
            </a:r>
            <a:r>
              <a:rPr lang="en-US" sz="2100" dirty="0" smtClean="0"/>
              <a:t>applications</a:t>
            </a:r>
          </a:p>
          <a:p>
            <a:r>
              <a:rPr lang="en-US" sz="2100" dirty="0" smtClean="0"/>
              <a:t>Especially for </a:t>
            </a:r>
            <a:r>
              <a:rPr lang="en-US" sz="2100" dirty="0"/>
              <a:t>high performance parallel I/O, </a:t>
            </a:r>
            <a:r>
              <a:rPr lang="en-US" sz="2100" dirty="0" smtClean="0"/>
              <a:t>efficient </a:t>
            </a:r>
            <a:r>
              <a:rPr lang="en-US" sz="2100" dirty="0"/>
              <a:t>storage and retrieval of data is crucial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75906"/>
              </p:ext>
            </p:extLst>
          </p:nvPr>
        </p:nvGraphicFramePr>
        <p:xfrm>
          <a:off x="3886200" y="1524000"/>
          <a:ext cx="4937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0" name="Equation" r:id="rId4" imgW="279360" imgH="203040" progId="Equation.3">
                  <p:embed/>
                </p:oleObj>
              </mc:Choice>
              <mc:Fallback>
                <p:oleObj name="Equation" r:id="rId4" imgW="2793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49371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21851"/>
              </p:ext>
            </p:extLst>
          </p:nvPr>
        </p:nvGraphicFramePr>
        <p:xfrm>
          <a:off x="3962400" y="1905000"/>
          <a:ext cx="469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1" name="Equation" r:id="rId6" imgW="266400" imgH="203040" progId="Equation.3">
                  <p:embed/>
                </p:oleObj>
              </mc:Choice>
              <mc:Fallback>
                <p:oleObj name="Equation" r:id="rId6" imgW="266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4699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41373"/>
              </p:ext>
            </p:extLst>
          </p:nvPr>
        </p:nvGraphicFramePr>
        <p:xfrm>
          <a:off x="7607300" y="3962400"/>
          <a:ext cx="469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2" name="Equation" r:id="rId8" imgW="266400" imgH="203040" progId="Equation.3">
                  <p:embed/>
                </p:oleObj>
              </mc:Choice>
              <mc:Fallback>
                <p:oleObj name="Equation" r:id="rId8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3962400"/>
                        <a:ext cx="4699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way to achieve scalable storage and high performance I/O is the usage of storage arrays</a:t>
            </a:r>
          </a:p>
          <a:p>
            <a:r>
              <a:rPr lang="en-US" sz="2000" dirty="0" smtClean="0"/>
              <a:t>A group of disk drives that collectively acts as a single storage system</a:t>
            </a:r>
          </a:p>
          <a:p>
            <a:pPr lvl="1"/>
            <a:r>
              <a:rPr lang="en-US" sz="2000" dirty="0" smtClean="0"/>
              <a:t>Multiple disk drives</a:t>
            </a:r>
          </a:p>
          <a:p>
            <a:pPr lvl="1"/>
            <a:r>
              <a:rPr lang="en-US" sz="2000" dirty="0" smtClean="0"/>
              <a:t>Controller (CPU + Memory)</a:t>
            </a:r>
          </a:p>
          <a:p>
            <a:pPr lvl="1"/>
            <a:r>
              <a:rPr lang="en-US" sz="2000" dirty="0" smtClean="0"/>
              <a:t>Single EMC </a:t>
            </a:r>
            <a:r>
              <a:rPr lang="en-US" sz="2000" dirty="0" err="1" smtClean="0"/>
              <a:t>Symmetrix</a:t>
            </a:r>
            <a:r>
              <a:rPr lang="en-US" sz="2000" dirty="0" smtClean="0"/>
              <a:t> VMAX</a:t>
            </a:r>
          </a:p>
          <a:p>
            <a:pPr lvl="2"/>
            <a:r>
              <a:rPr lang="en-US" sz="2000" dirty="0" smtClean="0"/>
              <a:t>240 disk drives</a:t>
            </a:r>
          </a:p>
          <a:p>
            <a:pPr lvl="2"/>
            <a:r>
              <a:rPr lang="en-US" sz="2000" dirty="0" smtClean="0"/>
              <a:t>Four Quad-core 2.33 GHz Intel Xeon Processors</a:t>
            </a:r>
          </a:p>
          <a:p>
            <a:pPr lvl="2"/>
            <a:r>
              <a:rPr lang="en-US" sz="2000" dirty="0" smtClean="0"/>
              <a:t>Up to 128 GB of memory</a:t>
            </a:r>
          </a:p>
          <a:p>
            <a:pPr lvl="1"/>
            <a:r>
              <a:rPr lang="en-US" sz="2000" dirty="0" smtClean="0"/>
              <a:t>It is possible to connect multiple </a:t>
            </a:r>
            <a:r>
              <a:rPr lang="en-US" sz="2000" dirty="0" err="1" smtClean="0"/>
              <a:t>Vmax</a:t>
            </a:r>
            <a:r>
              <a:rPr lang="en-US" sz="2000" dirty="0" smtClean="0"/>
              <a:t> arrays</a:t>
            </a:r>
          </a:p>
          <a:p>
            <a:pPr lvl="2"/>
            <a:r>
              <a:rPr lang="en-US" sz="2000" dirty="0" smtClean="0"/>
              <a:t>Up to 2400 drives and</a:t>
            </a:r>
          </a:p>
          <a:p>
            <a:pPr lvl="2"/>
            <a:r>
              <a:rPr lang="en-US" sz="2000" dirty="0" smtClean="0"/>
              <a:t>1 TB of memory</a:t>
            </a:r>
          </a:p>
          <a:p>
            <a:pPr lvl="2"/>
            <a:r>
              <a:rPr lang="en-US" sz="2000" dirty="0" smtClean="0"/>
              <a:t>Costs millions of dollars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Arrays	</a:t>
            </a:r>
            <a:endParaRPr lang="en-US" dirty="0"/>
          </a:p>
        </p:txBody>
      </p:sp>
      <p:pic>
        <p:nvPicPr>
          <p:cNvPr id="13" name="Picture 3" descr="C:\Users\naltipar\Desktop\diskArrays\dellO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733" y="2667000"/>
            <a:ext cx="2197867" cy="1600200"/>
          </a:xfrm>
          <a:prstGeom prst="rect">
            <a:avLst/>
          </a:prstGeom>
          <a:noFill/>
        </p:spPr>
      </p:pic>
      <p:pic>
        <p:nvPicPr>
          <p:cNvPr id="17" name="Picture 4" descr="C:\Users\naltipar\Desktop\diskArrays\EMC_Clariion_C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667000"/>
            <a:ext cx="2296588" cy="3178175"/>
          </a:xfrm>
          <a:prstGeom prst="rect">
            <a:avLst/>
          </a:prstGeom>
          <a:noFill/>
        </p:spPr>
      </p:pic>
      <p:pic>
        <p:nvPicPr>
          <p:cNvPr id="18" name="Picture 5" descr="C:\Users\naltipar\Desktop\diskArrays\vmax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86600" y="2590799"/>
            <a:ext cx="2438400" cy="3657601"/>
          </a:xfrm>
          <a:prstGeom prst="rect">
            <a:avLst/>
          </a:prstGeom>
          <a:noFill/>
        </p:spPr>
      </p:pic>
      <p:pic>
        <p:nvPicPr>
          <p:cNvPr id="19" name="Picture 6" descr="C:\Users\naltipar\Desktop\diskArrays\v-max-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09800"/>
            <a:ext cx="3352801" cy="18859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Traditionally, storage arrays are composed of rotating Hard Disk Drives (HDD)</a:t>
            </a:r>
          </a:p>
          <a:p>
            <a:pPr lvl="1"/>
            <a:r>
              <a:rPr lang="en-US" sz="2200" dirty="0" smtClean="0"/>
              <a:t>7.2K Revolutions Per Minute (RPM)</a:t>
            </a:r>
          </a:p>
          <a:p>
            <a:pPr lvl="1"/>
            <a:r>
              <a:rPr lang="en-US" sz="2200" dirty="0" smtClean="0"/>
              <a:t>10K RPM</a:t>
            </a:r>
          </a:p>
          <a:p>
            <a:pPr lvl="1"/>
            <a:r>
              <a:rPr lang="en-US" sz="2200" dirty="0" smtClean="0"/>
              <a:t>15K RPM</a:t>
            </a:r>
          </a:p>
          <a:p>
            <a:r>
              <a:rPr lang="en-US" sz="2400" dirty="0" smtClean="0"/>
              <a:t>Solid-state Drive (SSD)</a:t>
            </a:r>
          </a:p>
          <a:p>
            <a:pPr lvl="1"/>
            <a:r>
              <a:rPr lang="en-US" sz="2200" dirty="0" smtClean="0"/>
              <a:t>Uses flash memory packages</a:t>
            </a:r>
          </a:p>
          <a:p>
            <a:pPr lvl="1"/>
            <a:r>
              <a:rPr lang="en-US" sz="2200" dirty="0" smtClean="0"/>
              <a:t>Same interface as HDD, easily replaceable</a:t>
            </a:r>
          </a:p>
          <a:p>
            <a:pPr lvl="1"/>
            <a:r>
              <a:rPr lang="en-US" sz="2200" dirty="0" smtClean="0"/>
              <a:t>Faster start-up, fast random access, low power consumption, silent operation, less heat, shock resistance</a:t>
            </a:r>
          </a:p>
          <a:p>
            <a:pPr lvl="1"/>
            <a:r>
              <a:rPr lang="en-US" sz="2200" dirty="0" smtClean="0"/>
              <a:t>Expensive, wears out, limited capacity, slower sequential write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Storage Arrays</a:t>
            </a:r>
            <a:endParaRPr lang="en-US" sz="3600" dirty="0"/>
          </a:p>
        </p:txBody>
      </p:sp>
      <p:pic>
        <p:nvPicPr>
          <p:cNvPr id="91138" name="Picture 2" descr="C:\Users\naltipar\Desktop\diskArrays\h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450" y="1752600"/>
            <a:ext cx="1864750" cy="2286000"/>
          </a:xfrm>
          <a:prstGeom prst="rect">
            <a:avLst/>
          </a:prstGeom>
          <a:noFill/>
        </p:spPr>
      </p:pic>
      <p:pic>
        <p:nvPicPr>
          <p:cNvPr id="91139" name="Picture 3" descr="C:\Users\naltipar\Desktop\diskArrays\ss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129" y="1752600"/>
            <a:ext cx="1857275" cy="2286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3800"/>
            <a:ext cx="4800600" cy="4937125"/>
          </a:xfrm>
        </p:spPr>
        <p:txBody>
          <a:bodyPr/>
          <a:lstStyle/>
          <a:p>
            <a:r>
              <a:rPr lang="en-US" sz="2000" dirty="0" smtClean="0"/>
              <a:t>Entirely based on flash technology</a:t>
            </a:r>
          </a:p>
          <a:p>
            <a:r>
              <a:rPr lang="en-US" sz="2000" dirty="0" smtClean="0"/>
              <a:t>Some flash arrays currently available: Nimbus S-Class, Nimbus E-Class, </a:t>
            </a:r>
            <a:r>
              <a:rPr lang="en-US" sz="2000" dirty="0" err="1" smtClean="0"/>
              <a:t>RamSan</a:t>
            </a:r>
            <a:r>
              <a:rPr lang="en-US" sz="2000" dirty="0" smtClean="0"/>
              <a:t> 810, Violin 6000, Violin 3000</a:t>
            </a:r>
          </a:p>
          <a:p>
            <a:r>
              <a:rPr lang="en-US" sz="2000" dirty="0" smtClean="0"/>
              <a:t>Hybrid Storage Arrays: Balance cost and performance (SSD + HDD)</a:t>
            </a:r>
          </a:p>
          <a:p>
            <a:pPr lvl="1"/>
            <a:r>
              <a:rPr lang="en-US" sz="1800" dirty="0" smtClean="0"/>
              <a:t>Better performance compared to homogeneous HDD based storage arrays, cheaper than homogeneous SSD based flash arrays</a:t>
            </a:r>
          </a:p>
          <a:p>
            <a:pPr lvl="1"/>
            <a:r>
              <a:rPr lang="en-US" sz="1800" dirty="0" smtClean="0"/>
              <a:t>Some hybrid storage arrays currently available: </a:t>
            </a:r>
            <a:r>
              <a:rPr lang="en-US" sz="1800" dirty="0" err="1" smtClean="0"/>
              <a:t>EqualLogic</a:t>
            </a:r>
            <a:r>
              <a:rPr lang="en-US" sz="1800" dirty="0" smtClean="0"/>
              <a:t> PS6100XS, </a:t>
            </a:r>
            <a:r>
              <a:rPr lang="en-US" sz="1800" dirty="0" err="1" smtClean="0"/>
              <a:t>Zebi</a:t>
            </a:r>
            <a:r>
              <a:rPr lang="en-US" sz="1800" dirty="0" smtClean="0"/>
              <a:t> Storage Arrays, Adaptec Hybrid RAID Solutions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Flash and Hybrid Arrays</a:t>
            </a:r>
            <a:endParaRPr lang="en-US" sz="3000" dirty="0"/>
          </a:p>
        </p:txBody>
      </p:sp>
      <p:pic>
        <p:nvPicPr>
          <p:cNvPr id="7" name="Picture 6" descr="flash_array.jpg"/>
          <p:cNvPicPr>
            <a:picLocks noChangeAspect="1"/>
          </p:cNvPicPr>
          <p:nvPr/>
        </p:nvPicPr>
        <p:blipFill>
          <a:blip r:embed="rId2" cstate="print"/>
          <a:srcRect l="15058" t="5019" r="20077" b="7143"/>
          <a:stretch>
            <a:fillRect/>
          </a:stretch>
        </p:blipFill>
        <p:spPr>
          <a:xfrm>
            <a:off x="5410200" y="2616200"/>
            <a:ext cx="3576320" cy="223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4749801"/>
            <a:ext cx="255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Violin 3200 Flash Array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Distributed and Heterogeneous Storage Architecture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6700" y="3741003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40164" y="3741003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4" y="438435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15K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89030"/>
              </p:ext>
            </p:extLst>
          </p:nvPr>
        </p:nvGraphicFramePr>
        <p:xfrm>
          <a:off x="1635845" y="4363929"/>
          <a:ext cx="43010" cy="8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845" y="4363929"/>
                        <a:ext cx="43010" cy="80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5" y="438435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15K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5" y="4430521"/>
            <a:ext cx="53339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SSD</a:t>
            </a:r>
            <a:endParaRPr lang="en-US" sz="600" baseline="0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5" y="4430521"/>
            <a:ext cx="53339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SSD</a:t>
            </a:r>
            <a:endParaRPr lang="en-US" sz="600" baseline="0" dirty="0"/>
          </a:p>
        </p:txBody>
      </p:sp>
      <p:pic>
        <p:nvPicPr>
          <p:cNvPr id="24" name="Picture 3" descr="C:\Users\naltipar\Desktop\diskArrays\ss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698556"/>
            <a:ext cx="557182" cy="685800"/>
          </a:xfrm>
          <a:prstGeom prst="rect">
            <a:avLst/>
          </a:prstGeom>
          <a:noFill/>
        </p:spPr>
      </p:pic>
      <p:pic>
        <p:nvPicPr>
          <p:cNvPr id="25" name="Picture 3" descr="C:\Users\naltipar\Desktop\diskArrays\ss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7418" y="3698555"/>
            <a:ext cx="557182" cy="6858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228600" y="3698555"/>
            <a:ext cx="2286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612960"/>
            <a:ext cx="2286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aseline="0" dirty="0" smtClean="0"/>
              <a:t>HYBRID STORAGE ARRAY</a:t>
            </a:r>
            <a:endParaRPr lang="en-US" sz="1000" baseline="0" dirty="0"/>
          </a:p>
        </p:txBody>
      </p:sp>
      <p:grpSp>
        <p:nvGrpSpPr>
          <p:cNvPr id="2" name="Group 64"/>
          <p:cNvGrpSpPr/>
          <p:nvPr/>
        </p:nvGrpSpPr>
        <p:grpSpPr>
          <a:xfrm>
            <a:off x="6400800" y="3698558"/>
            <a:ext cx="2514600" cy="1236823"/>
            <a:chOff x="5562600" y="1201579"/>
            <a:chExt cx="2514600" cy="1236822"/>
          </a:xfrm>
        </p:grpSpPr>
        <p:sp>
          <p:nvSpPr>
            <p:cNvPr id="32" name="TextBox 31"/>
            <p:cNvSpPr txBox="1"/>
            <p:nvPr/>
          </p:nvSpPr>
          <p:spPr>
            <a:xfrm>
              <a:off x="5638800" y="1948933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7046045" y="1943152"/>
            <a:ext cx="43010" cy="80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9"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6045" y="1943152"/>
                          <a:ext cx="43010" cy="801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6248401" y="1963578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1" y="1963578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67601" y="1963578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pic>
          <p:nvPicPr>
            <p:cNvPr id="37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4218" y="1277780"/>
              <a:ext cx="557182" cy="685800"/>
            </a:xfrm>
            <a:prstGeom prst="rect">
              <a:avLst/>
            </a:prstGeom>
            <a:noFill/>
          </p:spPr>
        </p:pic>
        <p:pic>
          <p:nvPicPr>
            <p:cNvPr id="38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3818" y="1277779"/>
              <a:ext cx="557182" cy="685800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 bwMode="auto">
            <a:xfrm>
              <a:off x="5562600" y="1201579"/>
              <a:ext cx="25146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8800" y="2192180"/>
              <a:ext cx="22860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aseline="0" dirty="0" smtClean="0"/>
                <a:t>FLASH ARRAY</a:t>
              </a:r>
              <a:endParaRPr lang="en-US" sz="1000" baseline="0" dirty="0"/>
            </a:p>
          </p:txBody>
        </p:sp>
        <p:pic>
          <p:nvPicPr>
            <p:cNvPr id="53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1277779"/>
              <a:ext cx="557182" cy="685800"/>
            </a:xfrm>
            <a:prstGeom prst="rect">
              <a:avLst/>
            </a:prstGeom>
            <a:noFill/>
          </p:spPr>
        </p:pic>
        <p:pic>
          <p:nvPicPr>
            <p:cNvPr id="54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1277779"/>
              <a:ext cx="557182" cy="68580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3276604" y="569737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96967"/>
              </p:ext>
            </p:extLst>
          </p:nvPr>
        </p:nvGraphicFramePr>
        <p:xfrm>
          <a:off x="4683845" y="5676949"/>
          <a:ext cx="43010" cy="8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845" y="5676949"/>
                        <a:ext cx="43010" cy="80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810005" y="569737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sp>
        <p:nvSpPr>
          <p:cNvPr id="47" name="TextBox 46"/>
          <p:cNvSpPr txBox="1"/>
          <p:nvPr/>
        </p:nvSpPr>
        <p:spPr>
          <a:xfrm>
            <a:off x="4419605" y="569737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29205" y="5697377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011576"/>
            <a:ext cx="2362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6600" y="5925979"/>
            <a:ext cx="2286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aseline="0" dirty="0" smtClean="0"/>
              <a:t>HDD STORAGE ARRAY</a:t>
            </a:r>
            <a:endParaRPr lang="en-US" sz="1000" baseline="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19600" y="5085744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93064" y="5085744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76600" y="5085744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50064" y="5085744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Cloud 62"/>
          <p:cNvSpPr/>
          <p:nvPr/>
        </p:nvSpPr>
        <p:spPr bwMode="auto">
          <a:xfrm>
            <a:off x="3200400" y="3335176"/>
            <a:ext cx="2362200" cy="12954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hape 80"/>
          <p:cNvCxnSpPr>
            <a:stCxn id="26" idx="3"/>
            <a:endCxn id="63" idx="2"/>
          </p:cNvCxnSpPr>
          <p:nvPr/>
        </p:nvCxnSpPr>
        <p:spPr bwMode="auto">
          <a:xfrm flipV="1">
            <a:off x="2514604" y="3982879"/>
            <a:ext cx="693127" cy="1728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hape 82"/>
          <p:cNvCxnSpPr>
            <a:stCxn id="39" idx="1"/>
            <a:endCxn id="63" idx="0"/>
          </p:cNvCxnSpPr>
          <p:nvPr/>
        </p:nvCxnSpPr>
        <p:spPr bwMode="auto">
          <a:xfrm rot="10800000">
            <a:off x="5560632" y="3982879"/>
            <a:ext cx="840168" cy="1728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1" idx="0"/>
            <a:endCxn id="63" idx="1"/>
          </p:cNvCxnSpPr>
          <p:nvPr/>
        </p:nvCxnSpPr>
        <p:spPr bwMode="auto">
          <a:xfrm flipV="1">
            <a:off x="4381500" y="4629197"/>
            <a:ext cx="0" cy="3823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4249576"/>
            <a:ext cx="48744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556" y="3868576"/>
            <a:ext cx="487444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5956" y="5087776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5621176"/>
            <a:ext cx="487444" cy="9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Rectangle 114"/>
          <p:cNvSpPr/>
          <p:nvPr/>
        </p:nvSpPr>
        <p:spPr bwMode="auto">
          <a:xfrm>
            <a:off x="6461760" y="4249576"/>
            <a:ext cx="548640" cy="2286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086600" y="4325776"/>
            <a:ext cx="548640" cy="1524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680960" y="4097176"/>
            <a:ext cx="548640" cy="3810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305800" y="4249576"/>
            <a:ext cx="533400" cy="2286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965960" y="4097176"/>
            <a:ext cx="54864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4173376"/>
            <a:ext cx="548640" cy="228600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5316376"/>
            <a:ext cx="487444" cy="4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8956" y="5468776"/>
            <a:ext cx="487444" cy="2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Straight Connector 66"/>
          <p:cNvCxnSpPr/>
          <p:nvPr/>
        </p:nvCxnSpPr>
        <p:spPr bwMode="auto">
          <a:xfrm flipV="1">
            <a:off x="4343400" y="4630577"/>
            <a:ext cx="0" cy="382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3" name="Picture 1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2" y="2311679"/>
            <a:ext cx="953106" cy="953106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9" y="1721468"/>
            <a:ext cx="953106" cy="953106"/>
          </a:xfrm>
          <a:prstGeom prst="rect">
            <a:avLst/>
          </a:prstGeom>
        </p:spPr>
      </p:pic>
      <p:cxnSp>
        <p:nvCxnSpPr>
          <p:cNvPr id="157" name="Straight Connector 156"/>
          <p:cNvCxnSpPr>
            <a:endCxn id="165" idx="3"/>
          </p:cNvCxnSpPr>
          <p:nvPr/>
        </p:nvCxnSpPr>
        <p:spPr bwMode="auto">
          <a:xfrm flipV="1">
            <a:off x="3497304" y="1801265"/>
            <a:ext cx="246758" cy="4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3753153" y="1801265"/>
            <a:ext cx="6470" cy="1660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56" y="1324712"/>
            <a:ext cx="953106" cy="953106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6" y="1244603"/>
            <a:ext cx="953106" cy="953106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03" y="1722051"/>
            <a:ext cx="953106" cy="953106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62" y="2255451"/>
            <a:ext cx="953106" cy="953106"/>
          </a:xfrm>
          <a:prstGeom prst="rect">
            <a:avLst/>
          </a:prstGeom>
        </p:spPr>
      </p:pic>
      <p:cxnSp>
        <p:nvCxnSpPr>
          <p:cNvPr id="184" name="Straight Connector 183"/>
          <p:cNvCxnSpPr/>
          <p:nvPr/>
        </p:nvCxnSpPr>
        <p:spPr bwMode="auto">
          <a:xfrm>
            <a:off x="5290815" y="3511048"/>
            <a:ext cx="3322653" cy="9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>
            <a:endCxn id="178" idx="3"/>
          </p:cNvCxnSpPr>
          <p:nvPr/>
        </p:nvCxnSpPr>
        <p:spPr bwMode="auto">
          <a:xfrm flipV="1">
            <a:off x="8613468" y="2732004"/>
            <a:ext cx="0" cy="800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>
            <a:stCxn id="178" idx="3"/>
          </p:cNvCxnSpPr>
          <p:nvPr/>
        </p:nvCxnSpPr>
        <p:spPr bwMode="auto">
          <a:xfrm flipH="1">
            <a:off x="8305800" y="2732004"/>
            <a:ext cx="3076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2247904" y="2197709"/>
            <a:ext cx="419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>
            <a:off x="2667000" y="2197709"/>
            <a:ext cx="0" cy="1010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2667000" y="3208557"/>
            <a:ext cx="9536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1081922" y="2788232"/>
            <a:ext cx="1442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>
            <a:off x="2524455" y="2788232"/>
            <a:ext cx="0" cy="744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2524455" y="3532612"/>
            <a:ext cx="9958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3620683" y="3208557"/>
            <a:ext cx="0" cy="302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173" idx="3"/>
          </p:cNvCxnSpPr>
          <p:nvPr/>
        </p:nvCxnSpPr>
        <p:spPr bwMode="auto">
          <a:xfrm>
            <a:off x="5778912" y="1721156"/>
            <a:ext cx="0" cy="10670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>
            <a:stCxn id="173" idx="3"/>
          </p:cNvCxnSpPr>
          <p:nvPr/>
        </p:nvCxnSpPr>
        <p:spPr bwMode="auto">
          <a:xfrm flipH="1">
            <a:off x="5480508" y="1721156"/>
            <a:ext cx="298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H="1">
            <a:off x="4267200" y="2788232"/>
            <a:ext cx="1511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/>
          <p:nvPr/>
        </p:nvCxnSpPr>
        <p:spPr bwMode="auto">
          <a:xfrm>
            <a:off x="4267200" y="2788232"/>
            <a:ext cx="0" cy="571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>
            <a:endCxn id="175" idx="3"/>
          </p:cNvCxnSpPr>
          <p:nvPr/>
        </p:nvCxnSpPr>
        <p:spPr bwMode="auto">
          <a:xfrm>
            <a:off x="6952141" y="2197709"/>
            <a:ext cx="248968" cy="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175" idx="3"/>
          </p:cNvCxnSpPr>
          <p:nvPr/>
        </p:nvCxnSpPr>
        <p:spPr bwMode="auto">
          <a:xfrm>
            <a:off x="7201109" y="2198604"/>
            <a:ext cx="0" cy="8048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 flipH="1">
            <a:off x="4825806" y="3003501"/>
            <a:ext cx="23753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/>
          <p:nvPr/>
        </p:nvCxnSpPr>
        <p:spPr bwMode="auto">
          <a:xfrm>
            <a:off x="4825806" y="3004426"/>
            <a:ext cx="0" cy="4578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972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448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24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76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00300" y="1646618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81400" y="4165600"/>
          <a:ext cx="1905000" cy="1905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Declustering</a:t>
            </a:r>
            <a:r>
              <a:rPr lang="en-US" sz="2600" dirty="0" smtClean="0"/>
              <a:t> for High Performance Parallel I/O</a:t>
            </a:r>
            <a:endParaRPr lang="en-US" sz="2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3581400" y="4165600"/>
            <a:ext cx="381000" cy="1905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1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0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67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1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191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2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3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239000" y="3246815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4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85900" y="1341816"/>
            <a:ext cx="60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4382294" y="1142206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5400000">
            <a:off x="1334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rot="5400000">
            <a:off x="2858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rot="5400000">
            <a:off x="4382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rot="5400000">
            <a:off x="7428706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5400000">
            <a:off x="5906294" y="149342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4" name="Diagram 73"/>
          <p:cNvGraphicFramePr/>
          <p:nvPr/>
        </p:nvGraphicFramePr>
        <p:xfrm>
          <a:off x="1600200" y="2518569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4" name="Diagram 83"/>
          <p:cNvGraphicFramePr/>
          <p:nvPr/>
        </p:nvGraphicFramePr>
        <p:xfrm>
          <a:off x="3581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5" name="Diagram 94"/>
          <p:cNvGraphicFramePr/>
          <p:nvPr/>
        </p:nvGraphicFramePr>
        <p:xfrm>
          <a:off x="4724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7" name="Diagram 96"/>
          <p:cNvGraphicFramePr/>
          <p:nvPr/>
        </p:nvGraphicFramePr>
        <p:xfrm>
          <a:off x="3962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78" name="Diagram 77"/>
          <p:cNvGraphicFramePr/>
          <p:nvPr/>
        </p:nvGraphicFramePr>
        <p:xfrm>
          <a:off x="3962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79" name="Diagram 78"/>
          <p:cNvGraphicFramePr/>
          <p:nvPr/>
        </p:nvGraphicFramePr>
        <p:xfrm>
          <a:off x="4343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80" name="Diagram 79"/>
          <p:cNvGraphicFramePr/>
          <p:nvPr/>
        </p:nvGraphicFramePr>
        <p:xfrm>
          <a:off x="4724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81" name="Diagram 80"/>
          <p:cNvGraphicFramePr/>
          <p:nvPr/>
        </p:nvGraphicFramePr>
        <p:xfrm>
          <a:off x="5105400" y="4165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82" name="Diagram 81"/>
          <p:cNvGraphicFramePr/>
          <p:nvPr/>
        </p:nvGraphicFramePr>
        <p:xfrm>
          <a:off x="3581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83" name="Diagram 82"/>
          <p:cNvGraphicFramePr/>
          <p:nvPr/>
        </p:nvGraphicFramePr>
        <p:xfrm>
          <a:off x="3962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86" name="Diagram 85"/>
          <p:cNvGraphicFramePr/>
          <p:nvPr/>
        </p:nvGraphicFramePr>
        <p:xfrm>
          <a:off x="4343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graphicFrame>
        <p:nvGraphicFramePr>
          <p:cNvPr id="87" name="Diagram 86"/>
          <p:cNvGraphicFramePr/>
          <p:nvPr/>
        </p:nvGraphicFramePr>
        <p:xfrm>
          <a:off x="4724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9" r:lo="rId60" r:qs="rId61" r:cs="rId62"/>
          </a:graphicData>
        </a:graphic>
      </p:graphicFrame>
      <p:graphicFrame>
        <p:nvGraphicFramePr>
          <p:cNvPr id="88" name="Diagram 87"/>
          <p:cNvGraphicFramePr/>
          <p:nvPr/>
        </p:nvGraphicFramePr>
        <p:xfrm>
          <a:off x="5105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graphicFrame>
        <p:nvGraphicFramePr>
          <p:cNvPr id="89" name="Diagram 88"/>
          <p:cNvGraphicFramePr/>
          <p:nvPr/>
        </p:nvGraphicFramePr>
        <p:xfrm>
          <a:off x="3581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9" r:lo="rId70" r:qs="rId71" r:cs="rId72"/>
          </a:graphicData>
        </a:graphic>
      </p:graphicFrame>
      <p:graphicFrame>
        <p:nvGraphicFramePr>
          <p:cNvPr id="90" name="Diagram 89"/>
          <p:cNvGraphicFramePr/>
          <p:nvPr/>
        </p:nvGraphicFramePr>
        <p:xfrm>
          <a:off x="3962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4" r:lo="rId75" r:qs="rId76" r:cs="rId77"/>
          </a:graphicData>
        </a:graphic>
      </p:graphicFrame>
      <p:graphicFrame>
        <p:nvGraphicFramePr>
          <p:cNvPr id="91" name="Diagram 90"/>
          <p:cNvGraphicFramePr/>
          <p:nvPr/>
        </p:nvGraphicFramePr>
        <p:xfrm>
          <a:off x="4343400" y="4927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9" r:lo="rId80" r:qs="rId81" r:cs="rId82"/>
          </a:graphicData>
        </a:graphic>
      </p:graphicFrame>
      <p:graphicFrame>
        <p:nvGraphicFramePr>
          <p:cNvPr id="92" name="Diagram 91"/>
          <p:cNvGraphicFramePr/>
          <p:nvPr/>
        </p:nvGraphicFramePr>
        <p:xfrm>
          <a:off x="4724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4" r:lo="rId85" r:qs="rId86" r:cs="rId87"/>
          </a:graphicData>
        </a:graphic>
      </p:graphicFrame>
      <p:graphicFrame>
        <p:nvGraphicFramePr>
          <p:cNvPr id="93" name="Diagram 92"/>
          <p:cNvGraphicFramePr/>
          <p:nvPr/>
        </p:nvGraphicFramePr>
        <p:xfrm>
          <a:off x="5105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9" r:lo="rId90" r:qs="rId91" r:cs="rId92"/>
          </a:graphicData>
        </a:graphic>
      </p:graphicFrame>
      <p:graphicFrame>
        <p:nvGraphicFramePr>
          <p:cNvPr id="94" name="Diagram 93"/>
          <p:cNvGraphicFramePr/>
          <p:nvPr/>
        </p:nvGraphicFramePr>
        <p:xfrm>
          <a:off x="3581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graphicFrame>
        <p:nvGraphicFramePr>
          <p:cNvPr id="131" name="Diagram 130"/>
          <p:cNvGraphicFramePr/>
          <p:nvPr/>
        </p:nvGraphicFramePr>
        <p:xfrm>
          <a:off x="3962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9" r:lo="rId100" r:qs="rId101" r:cs="rId102"/>
          </a:graphicData>
        </a:graphic>
      </p:graphicFrame>
      <p:graphicFrame>
        <p:nvGraphicFramePr>
          <p:cNvPr id="132" name="Diagram 131"/>
          <p:cNvGraphicFramePr/>
          <p:nvPr/>
        </p:nvGraphicFramePr>
        <p:xfrm>
          <a:off x="4343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4" r:lo="rId105" r:qs="rId106" r:cs="rId107"/>
          </a:graphicData>
        </a:graphic>
      </p:graphicFrame>
      <p:graphicFrame>
        <p:nvGraphicFramePr>
          <p:cNvPr id="134" name="Diagram 133"/>
          <p:cNvGraphicFramePr/>
          <p:nvPr/>
        </p:nvGraphicFramePr>
        <p:xfrm>
          <a:off x="4724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9" r:lo="rId110" r:qs="rId111" r:cs="rId112"/>
          </a:graphicData>
        </a:graphic>
      </p:graphicFrame>
      <p:graphicFrame>
        <p:nvGraphicFramePr>
          <p:cNvPr id="135" name="Diagram 134"/>
          <p:cNvGraphicFramePr/>
          <p:nvPr/>
        </p:nvGraphicFramePr>
        <p:xfrm>
          <a:off x="5105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4" r:lo="rId115" r:qs="rId116" r:cs="rId117"/>
          </a:graphicData>
        </a:graphic>
      </p:graphicFrame>
      <p:graphicFrame>
        <p:nvGraphicFramePr>
          <p:cNvPr id="136" name="Diagram 135"/>
          <p:cNvGraphicFramePr/>
          <p:nvPr/>
        </p:nvGraphicFramePr>
        <p:xfrm>
          <a:off x="3581400" y="5689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9" r:lo="rId120" r:qs="rId121" r:cs="rId122"/>
          </a:graphicData>
        </a:graphic>
      </p:graphicFrame>
      <p:graphicFrame>
        <p:nvGraphicFramePr>
          <p:cNvPr id="85" name="Diagram 84"/>
          <p:cNvGraphicFramePr/>
          <p:nvPr/>
        </p:nvGraphicFramePr>
        <p:xfrm>
          <a:off x="5105400" y="4546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4" r:lo="rId125" r:qs="rId126" r:cs="rId127"/>
          </a:graphicData>
        </a:graphic>
      </p:graphicFrame>
      <p:graphicFrame>
        <p:nvGraphicFramePr>
          <p:cNvPr id="96" name="Diagram 95"/>
          <p:cNvGraphicFramePr/>
          <p:nvPr/>
        </p:nvGraphicFramePr>
        <p:xfrm>
          <a:off x="4343400" y="53086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9" r:lo="rId130" r:qs="rId131" r:cs="rId132"/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514850" y="332502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2" name="Equation" r:id="rId134" imgW="114151" imgH="215619" progId="Equation.3">
                  <p:embed/>
                </p:oleObj>
              </mc:Choice>
              <mc:Fallback>
                <p:oleObj name="Equation" r:id="rId13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502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707082" y="775974"/>
            <a:ext cx="25146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baseline="0" dirty="0" smtClean="0"/>
              <a:t>One Disk Access</a:t>
            </a:r>
            <a:endParaRPr lang="en-US" sz="2000" b="1" baseline="0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4456013"/>
            <a:ext cx="361950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/>
              <a:t>Disk Modulo [Du’82</a:t>
            </a:r>
            <a:r>
              <a:rPr lang="en-US" sz="1600" baseline="0" dirty="0" smtClean="0"/>
              <a:t>]</a:t>
            </a:r>
          </a:p>
          <a:p>
            <a:pPr algn="ctr"/>
            <a:r>
              <a:rPr lang="en-US" sz="1600" baseline="0" dirty="0"/>
              <a:t>Field-wise Exclusive OR [Kim’88]</a:t>
            </a:r>
          </a:p>
          <a:p>
            <a:pPr algn="ctr"/>
            <a:r>
              <a:rPr lang="en-US" sz="1600" baseline="0" dirty="0" smtClean="0"/>
              <a:t>Hilbert </a:t>
            </a:r>
            <a:r>
              <a:rPr lang="en-US" sz="1600" baseline="0" dirty="0"/>
              <a:t>[Faloutsos’93</a:t>
            </a:r>
            <a:r>
              <a:rPr lang="en-US" sz="1600" baseline="0" dirty="0" smtClean="0"/>
              <a:t>]</a:t>
            </a:r>
          </a:p>
          <a:p>
            <a:pPr algn="ctr"/>
            <a:r>
              <a:rPr lang="en-US" sz="1600" baseline="0" dirty="0" smtClean="0"/>
              <a:t>Generalized </a:t>
            </a:r>
            <a:r>
              <a:rPr lang="en-US" sz="1600" baseline="0" dirty="0"/>
              <a:t>Fibonacci [Prabhakar’98]</a:t>
            </a:r>
          </a:p>
          <a:p>
            <a:pPr algn="ctr"/>
            <a:r>
              <a:rPr lang="en-US" sz="1600" baseline="0" dirty="0"/>
              <a:t>AOPT: Almost Optimal [Atallah’00]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7917 -0.3055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875 -0.36111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0417 -0.3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0416 -0.4055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875 -0.3944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584 -0.3055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5417 -0.36111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7084 -0.35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917 -0.405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625 -0.3944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083 -0.3055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083 -0.36111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625 -0.3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5417 -0.4055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375 -0.3944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0417 -0.3055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584 -0.36111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875 -0.35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7917 -0.40555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875 -0.39444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2916 -0.3055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2083 -0.36111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125 -0.3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0416 -0.40555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42083 -0.3944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repeatCount="indefinite" accel="50000" decel="50000" fill="remove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916 -0.30556 C -0.2783 -0.31736 -0.27708 -0.32708 -0.27066 -0.33565 C -0.26962 -0.33981 -0.26736 -0.34236 -0.2651 -0.3456 C -0.26337 -0.34838 -0.25937 -0.35324 -0.25937 -0.35324 C -0.25677 -0.36412 -0.26094 -0.34838 -0.25555 -0.36088 C -0.25399 -0.36458 -0.25416 -0.36921 -0.25364 -0.37338 C -0.2533 -0.38472 -0.25642 -0.42569 -0.24705 -0.43009 C -0.21875 -0.42755 -0.22309 -0.42778 -0.18298 -0.4287 C -0.14097 -0.43264 -0.10416 -0.43194 -0.05937 -0.43241 C -0.04583 -0.43333 -0.03611 -0.43472 -0.02344 -0.43634 C 0.01007 -0.43519 0.04306 -0.43588 0.07656 -0.4375 C 0.07882 -0.43796 0.08195 -0.43634 0.08316 -0.43889 C 0.08455 -0.4419 0.08125 -0.45278 0.08021 -0.45648 C 0.07969 -0.46134 0.0783 -0.46667 0.0783 -0.47153 " pathEditMode="relative" ptsTypes="fffffffffffffA">
                                      <p:cBhvr>
                                        <p:cTn id="20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-0.36111 C -0.05486 -0.38935 -0.05312 -0.42731 -0.07396 -0.44537 C -0.07691 -0.45116 -0.0776 -0.45833 -0.08055 -0.46412 C -0.08107 -0.46759 -0.08333 -0.47106 -0.08246 -0.4743 C -0.08038 -0.4831 -0.06684 -0.48541 -0.06076 -0.48565 C -0.02673 -0.48634 0.00712 -0.48634 0.04115 -0.4868 C 0.05469 -0.48958 0.07049 -0.48148 0.08177 -0.4919 C 0.0842 -0.50208 0.08368 -0.50972 0.08368 -0.52083 " pathEditMode="relative" ptsTypes="fffffffA">
                                      <p:cBhvr>
                                        <p:cTn id="20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25 -0.35 C 0.06962 -0.35648 0.07136 -0.36273 0.0757 -0.37153 C 0.07847 -0.38333 0.0809 -0.39444 0.08229 -0.40671 C 0.08299 -0.41806 0.08351 -0.42917 0.0842 -0.44051 C 0.08455 -0.44722 0.08611 -0.46065 0.08611 -0.46065 C 0.08542 -0.49907 0.08698 -0.53588 0.08698 -0.57384 " pathEditMode="relative" ptsTypes="fffffA">
                                      <p:cBhvr>
                                        <p:cTn id="2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917 -0.40555 C 0.27847 -0.42477 0.27795 -0.44421 0.27726 -0.46342 C 0.27673 -0.47777 0.27795 -0.4949 0.27153 -0.5074 C 0.26979 -0.51504 0.26788 -0.52315 0.26493 -0.53009 C 0.26371 -0.53264 0.26111 -0.5375 0.26111 -0.5375 C 0.25903 -0.54676 0.25712 -0.55625 0.25451 -0.56527 C 0.25278 -0.58125 0.24844 -0.59768 0.23576 -0.60301 C 0.21823 -0.60208 0.20278 -0.60254 0.18576 -0.60671 C 0.1658 -0.60555 0.15278 -0.6037 0.13194 -0.60301 C 0.1243 -0.60231 0.11684 -0.60162 0.10937 -0.5993 C 0.10312 -0.59977 0.0967 -0.59907 0.09045 -0.60046 C 0.08437 -0.60185 0.08576 -0.62361 0.08576 -0.62569 " pathEditMode="relative" ptsTypes="fffffffffffA">
                                      <p:cBhvr>
                                        <p:cTn id="2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2084 -0.39445 C 0.42309 -0.41296 0.42066 -0.4331 0.4257 -0.45093 C 0.42709 -0.46111 0.429 -0.47107 0.43039 -0.48125 C 0.42986 -0.50972 0.42969 -0.53148 0.42657 -0.55787 C 0.42605 -0.57801 0.42639 -0.60116 0.42084 -0.62083 C 0.42049 -0.62917 0.42396 -0.64074 0.4191 -0.64607 C 0.41615 -0.64931 0.41146 -0.64815 0.40764 -0.64861 C 0.37292 -0.65278 0.33889 -0.65394 0.304 -0.65486 C 0.27535 -0.65833 0.2467 -0.65556 0.21806 -0.65347 C 0.1967 -0.65394 0.10712 -0.64838 0.09254 -0.65972 C 0.09098 -0.66644 0.08976 -0.67431 0.08976 -0.68125 " pathEditMode="relative" ptsTypes="ffffffffffA">
                                      <p:cBhvr>
                                        <p:cTn id="21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9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Graphic spid="84" grpId="0">
        <p:bldAsOne/>
      </p:bldGraphic>
      <p:bldGraphic spid="84" grpId="1">
        <p:bldAsOne/>
      </p:bldGraphic>
      <p:bldGraphic spid="84" grpId="2">
        <p:bldAsOne/>
      </p:bldGraphic>
      <p:bldGraphic spid="84" grpId="3">
        <p:bldAsOne/>
      </p:bldGraphic>
      <p:bldGraphic spid="95" grpId="0">
        <p:bldAsOne/>
      </p:bldGraphic>
      <p:bldGraphic spid="95" grpId="1">
        <p:bldAsOne/>
      </p:bldGraphic>
      <p:bldGraphic spid="95" grpId="2">
        <p:bldAsOne/>
      </p:bldGraphic>
      <p:bldGraphic spid="97" grpId="0">
        <p:bldAsOne/>
      </p:bldGraphic>
      <p:bldGraphic spid="97" grpId="1">
        <p:bldAsOne/>
      </p:bldGraphic>
      <p:bldGraphic spid="97" grpId="2">
        <p:bldAsOne/>
      </p:bldGraphic>
      <p:bldGraphic spid="78" grpId="0">
        <p:bldAsOne/>
      </p:bldGraphic>
      <p:bldGraphic spid="78" grpId="1">
        <p:bldAsOne/>
      </p:bldGraphic>
      <p:bldGraphic spid="78" grpId="2">
        <p:bldAsOne/>
      </p:bldGraphic>
      <p:bldGraphic spid="79" grpId="0">
        <p:bldAsOne/>
      </p:bldGraphic>
      <p:bldGraphic spid="79" grpId="1">
        <p:bldAsOne/>
      </p:bldGraphic>
      <p:bldGraphic spid="79" grpId="2">
        <p:bldAsOne/>
      </p:bldGraphic>
      <p:bldGraphic spid="80" grpId="0">
        <p:bldAsOne/>
      </p:bldGraphic>
      <p:bldGraphic spid="80" grpId="1">
        <p:bldAsOne/>
      </p:bldGraphic>
      <p:bldGraphic spid="80" grpId="2">
        <p:bldAsOne/>
      </p:bldGraphic>
      <p:bldGraphic spid="81" grpId="0">
        <p:bldAsOne/>
      </p:bldGraphic>
      <p:bldGraphic spid="81" grpId="1">
        <p:bldAsOne/>
      </p:bldGraphic>
      <p:bldGraphic spid="81" grpId="2">
        <p:bldAsOne/>
      </p:bldGraphic>
      <p:bldGraphic spid="82" grpId="0">
        <p:bldAsOne/>
      </p:bldGraphic>
      <p:bldGraphic spid="82" grpId="1">
        <p:bldAsOne/>
      </p:bldGraphic>
      <p:bldGraphic spid="82" grpId="2">
        <p:bldAsOne/>
      </p:bldGraphic>
      <p:bldGraphic spid="82" grpId="3">
        <p:bldAsOne/>
      </p:bldGraphic>
      <p:bldGraphic spid="83" grpId="0">
        <p:bldAsOne/>
      </p:bldGraphic>
      <p:bldGraphic spid="83" grpId="1">
        <p:bldAsOne/>
      </p:bldGraphic>
      <p:bldGraphic spid="83" grpId="2">
        <p:bldAsOne/>
      </p:bldGraphic>
      <p:bldGraphic spid="86" grpId="0">
        <p:bldAsOne/>
      </p:bldGraphic>
      <p:bldGraphic spid="86" grpId="1">
        <p:bldAsOne/>
      </p:bldGraphic>
      <p:bldGraphic spid="86" grpId="2">
        <p:bldAsOne/>
      </p:bldGraphic>
      <p:bldGraphic spid="87" grpId="0">
        <p:bldAsOne/>
      </p:bldGraphic>
      <p:bldGraphic spid="87" grpId="1">
        <p:bldAsOne/>
      </p:bldGraphic>
      <p:bldGraphic spid="87" grpId="2">
        <p:bldAsOne/>
      </p:bldGraphic>
      <p:bldGraphic spid="88" grpId="0">
        <p:bldAsOne/>
      </p:bldGraphic>
      <p:bldGraphic spid="88" grpId="1">
        <p:bldAsOne/>
      </p:bldGraphic>
      <p:bldGraphic spid="88" grpId="2">
        <p:bldAsOne/>
      </p:bldGraphic>
      <p:bldGraphic spid="89" grpId="0">
        <p:bldAsOne/>
      </p:bldGraphic>
      <p:bldGraphic spid="89" grpId="1">
        <p:bldAsOne/>
      </p:bldGraphic>
      <p:bldGraphic spid="89" grpId="2">
        <p:bldAsOne/>
      </p:bldGraphic>
      <p:bldGraphic spid="89" grpId="3">
        <p:bldAsOne/>
      </p:bldGraphic>
      <p:bldGraphic spid="90" grpId="0">
        <p:bldAsOne/>
      </p:bldGraphic>
      <p:bldGraphic spid="90" grpId="1">
        <p:bldAsOne/>
      </p:bldGraphic>
      <p:bldGraphic spid="90" grpId="2">
        <p:bldAsOne/>
      </p:bldGraphic>
      <p:bldGraphic spid="91" grpId="0">
        <p:bldAsOne/>
      </p:bldGraphic>
      <p:bldGraphic spid="91" grpId="1">
        <p:bldAsOne/>
      </p:bldGraphic>
      <p:bldGraphic spid="91" grpId="2">
        <p:bldAsOne/>
      </p:bldGraphic>
      <p:bldGraphic spid="92" grpId="0">
        <p:bldAsOne/>
      </p:bldGraphic>
      <p:bldGraphic spid="92" grpId="1">
        <p:bldAsOne/>
      </p:bldGraphic>
      <p:bldGraphic spid="92" grpId="2">
        <p:bldAsOne/>
      </p:bldGraphic>
      <p:bldGraphic spid="93" grpId="0">
        <p:bldAsOne/>
      </p:bldGraphic>
      <p:bldGraphic spid="93" grpId="1">
        <p:bldAsOne/>
      </p:bldGraphic>
      <p:bldGraphic spid="93" grpId="2">
        <p:bldAsOne/>
      </p:bldGraphic>
      <p:bldGraphic spid="94" grpId="0">
        <p:bldAsOne/>
      </p:bldGraphic>
      <p:bldGraphic spid="94" grpId="1">
        <p:bldAsOne/>
      </p:bldGraphic>
      <p:bldGraphic spid="94" grpId="2">
        <p:bldAsOne/>
      </p:bldGraphic>
      <p:bldGraphic spid="94" grpId="3">
        <p:bldAsOne/>
      </p:bldGraphic>
      <p:bldGraphic spid="131" grpId="0">
        <p:bldAsOne/>
      </p:bldGraphic>
      <p:bldGraphic spid="131" grpId="1">
        <p:bldAsOne/>
      </p:bldGraphic>
      <p:bldGraphic spid="131" grpId="2">
        <p:bldAsOne/>
      </p:bldGraphic>
      <p:bldGraphic spid="132" grpId="0">
        <p:bldAsOne/>
      </p:bldGraphic>
      <p:bldGraphic spid="132" grpId="1">
        <p:bldAsOne/>
      </p:bldGraphic>
      <p:bldGraphic spid="132" grpId="2">
        <p:bldAsOne/>
      </p:bldGraphic>
      <p:bldGraphic spid="134" grpId="0">
        <p:bldAsOne/>
      </p:bldGraphic>
      <p:bldGraphic spid="134" grpId="1">
        <p:bldAsOne/>
      </p:bldGraphic>
      <p:bldGraphic spid="134" grpId="2">
        <p:bldAsOne/>
      </p:bldGraphic>
      <p:bldGraphic spid="135" grpId="0">
        <p:bldAsOne/>
      </p:bldGraphic>
      <p:bldGraphic spid="135" grpId="1">
        <p:bldAsOne/>
      </p:bldGraphic>
      <p:bldGraphic spid="135" grpId="2">
        <p:bldAsOne/>
      </p:bldGraphic>
      <p:bldGraphic spid="136" grpId="0">
        <p:bldAsOne/>
      </p:bldGraphic>
      <p:bldGraphic spid="136" grpId="1">
        <p:bldAsOne/>
      </p:bldGraphic>
      <p:bldGraphic spid="136" grpId="2">
        <p:bldAsOne/>
      </p:bldGraphic>
      <p:bldGraphic spid="136" grpId="3">
        <p:bldAsOne/>
      </p:bldGraphic>
      <p:bldGraphic spid="85" grpId="0">
        <p:bldAsOne/>
      </p:bldGraphic>
      <p:bldGraphic spid="85" grpId="1">
        <p:bldAsOne/>
      </p:bldGraphic>
      <p:bldGraphic spid="85" grpId="2">
        <p:bldAsOne/>
      </p:bldGraphic>
      <p:bldGraphic spid="96" grpId="0">
        <p:bldAsOne/>
      </p:bldGraphic>
      <p:bldGraphic spid="96" grpId="1">
        <p:bldAsOne/>
      </p:bldGraphic>
      <p:bldGraphic spid="96" grpId="2">
        <p:bldAsOne/>
      </p:bldGraphic>
      <p:bldP spid="65" grpId="0"/>
      <p:bldP spid="65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4" name="Content Placeholder 1"/>
          <p:cNvSpPr txBox="1">
            <a:spLocks/>
          </p:cNvSpPr>
          <p:nvPr/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Replication is a common technique used for redundancy and better performance 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declustering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schemes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Several replicated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declustering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schemes were proposed recently</a:t>
            </a:r>
          </a:p>
          <a:p>
            <a:pPr marL="695325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[Chen ’03], [Ferhat.’04], [Tosun’04 and ‘05], [Frikken’02 and ‘05], [Oktay’09], [Turk’12]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Response Time Retrieval (Replica Selection) Problem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disks and |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| buckets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Each bucket can be replicated among multiple disks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Find a retrieval schedule minimizing the retrieval time of the </a:t>
            </a:r>
            <a:r>
              <a:rPr lang="en-US" sz="1600" kern="0" baseline="0" dirty="0" smtClean="0"/>
              <a:t>query </a:t>
            </a:r>
            <a:r>
              <a:rPr lang="en-US" sz="1600" i="1" kern="0" baseline="0" dirty="0" smtClean="0"/>
              <a:t>Q</a:t>
            </a:r>
            <a:endParaRPr kumimoji="0" lang="en-US" sz="1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14400" y="2633246"/>
            <a:ext cx="3962399" cy="1828800"/>
            <a:chOff x="4233152" y="2209800"/>
            <a:chExt cx="4889769" cy="2314496"/>
          </a:xfrm>
        </p:grpSpPr>
        <p:graphicFrame>
          <p:nvGraphicFramePr>
            <p:cNvPr id="36" name="Content Placeholder 6"/>
            <p:cNvGraphicFramePr>
              <a:graphicFrameLocks/>
            </p:cNvGraphicFramePr>
            <p:nvPr/>
          </p:nvGraphicFramePr>
          <p:xfrm>
            <a:off x="4233152" y="2209800"/>
            <a:ext cx="2256816" cy="2314495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7" name="Content Placeholder 6"/>
            <p:cNvGraphicFramePr>
              <a:graphicFrameLocks/>
            </p:cNvGraphicFramePr>
            <p:nvPr/>
          </p:nvGraphicFramePr>
          <p:xfrm>
            <a:off x="6866105" y="2209801"/>
            <a:ext cx="2256816" cy="2314495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>
                      <a:solidFill>
                        <a:srgbClr val="C00000"/>
                      </a:solidFill>
                    </a:tcPr>
                  </a:tc>
                </a:tr>
              </a:tbl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914400" y="4614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/>
              <a:t>Replica 1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0" y="4614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/>
              <a:t>Replica 2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914400" y="2633245"/>
            <a:ext cx="533400" cy="78658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48000" y="2633245"/>
            <a:ext cx="533400" cy="78658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14400" y="2633246"/>
            <a:ext cx="265176" cy="27373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76528" y="3166646"/>
            <a:ext cx="274320" cy="23597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307080" y="3166646"/>
            <a:ext cx="274320" cy="23597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82624" y="2633246"/>
            <a:ext cx="265176" cy="27373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182624" y="2901470"/>
            <a:ext cx="265176" cy="27373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4400" y="2901470"/>
            <a:ext cx="265176" cy="27373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4400" y="3166646"/>
            <a:ext cx="265176" cy="23597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Content Placeholder 1"/>
          <p:cNvSpPr txBox="1">
            <a:spLocks/>
          </p:cNvSpPr>
          <p:nvPr/>
        </p:nvSpPr>
        <p:spPr bwMode="auto">
          <a:xfrm>
            <a:off x="5029200" y="2860676"/>
            <a:ext cx="3962400" cy="1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Retrieval using the first copy requires two disk accesses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 can use the second copy to retrieve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 one access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Which replica should be used for the best performance?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76200" y="2895601"/>
            <a:ext cx="97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Query (</a:t>
            </a:r>
            <a:r>
              <a:rPr lang="en-US" sz="1400" i="1" baseline="0" dirty="0" smtClean="0"/>
              <a:t>Q</a:t>
            </a:r>
            <a:r>
              <a:rPr lang="en-US" sz="1400" baseline="0" dirty="0" smtClean="0"/>
              <a:t>)</a:t>
            </a: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0"/>
  <p:tag name="AUTODATETIMEFORMAT" val="$WEEKDAY, $MONTHNAME $DAY, $HH:$MM:$SS $AMPM"/>
  <p:tag name="AUTODATETIMEFLAGS" val="27568"/>
</p:tagLst>
</file>

<file path=ppt/theme/theme1.xml><?xml version="1.0" encoding="utf-8"?>
<a:theme xmlns:a="http://schemas.openxmlformats.org/drawingml/2006/main" name="nihat-phd">
  <a:themeElements>
    <a:clrScheme name="Uof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0000"/>
      </a:accent1>
      <a:accent2>
        <a:srgbClr val="CC0000"/>
      </a:accent2>
      <a:accent3>
        <a:srgbClr val="FFFFFF"/>
      </a:accent3>
      <a:accent4>
        <a:srgbClr val="2870FF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16x9</Template>
  <TotalTime>22045</TotalTime>
  <Words>1736</Words>
  <Application>Microsoft Office PowerPoint</Application>
  <PresentationFormat>On-screen Show (4:3)</PresentationFormat>
  <Paragraphs>499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nihat-phd</vt:lpstr>
      <vt:lpstr>Equation</vt:lpstr>
      <vt:lpstr>PowerPoint Presentation</vt:lpstr>
      <vt:lpstr>Outline</vt:lpstr>
      <vt:lpstr>Big Data</vt:lpstr>
      <vt:lpstr>Storage Arrays </vt:lpstr>
      <vt:lpstr>Storage Arrays</vt:lpstr>
      <vt:lpstr>Flash and Hybrid Arrays</vt:lpstr>
      <vt:lpstr>Distributed and Heterogeneous Storage Architecture</vt:lpstr>
      <vt:lpstr>Declustering for High Performance Parallel I/O</vt:lpstr>
      <vt:lpstr>Replication</vt:lpstr>
      <vt:lpstr>How to Solve the Basic Retrieval Problem </vt:lpstr>
      <vt:lpstr>Continuous Retrieval</vt:lpstr>
      <vt:lpstr>Continuous Retrieval</vt:lpstr>
      <vt:lpstr>Batching</vt:lpstr>
      <vt:lpstr>Immediate-conservative</vt:lpstr>
      <vt:lpstr>Immediate-adaptive</vt:lpstr>
      <vt:lpstr>Evaluation</vt:lpstr>
      <vt:lpstr>Exchange</vt:lpstr>
      <vt:lpstr>References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and Predictability of Storage Arrays</dc:title>
  <dc:creator>naltipar</dc:creator>
  <cp:lastModifiedBy>PC</cp:lastModifiedBy>
  <cp:revision>912</cp:revision>
  <cp:lastPrinted>1601-01-01T00:00:00Z</cp:lastPrinted>
  <dcterms:created xsi:type="dcterms:W3CDTF">2012-03-26T17:22:56Z</dcterms:created>
  <dcterms:modified xsi:type="dcterms:W3CDTF">2014-09-10T10:31:22Z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