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328" r:id="rId4"/>
    <p:sldId id="353" r:id="rId5"/>
    <p:sldId id="329" r:id="rId6"/>
    <p:sldId id="352" r:id="rId7"/>
    <p:sldId id="293" r:id="rId8"/>
    <p:sldId id="372" r:id="rId9"/>
    <p:sldId id="356" r:id="rId10"/>
    <p:sldId id="315" r:id="rId11"/>
    <p:sldId id="357" r:id="rId12"/>
    <p:sldId id="316" r:id="rId13"/>
    <p:sldId id="358" r:id="rId14"/>
    <p:sldId id="359" r:id="rId15"/>
    <p:sldId id="360" r:id="rId16"/>
    <p:sldId id="369" r:id="rId17"/>
    <p:sldId id="361" r:id="rId18"/>
    <p:sldId id="354" r:id="rId19"/>
    <p:sldId id="367" r:id="rId20"/>
    <p:sldId id="362" r:id="rId21"/>
    <p:sldId id="363" r:id="rId22"/>
    <p:sldId id="364" r:id="rId23"/>
    <p:sldId id="365" r:id="rId24"/>
    <p:sldId id="366" r:id="rId25"/>
    <p:sldId id="368" r:id="rId26"/>
    <p:sldId id="355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333333"/>
    <a:srgbClr val="FF0000"/>
    <a:srgbClr val="009900"/>
    <a:srgbClr val="EDE577"/>
    <a:srgbClr val="FFFF65"/>
    <a:srgbClr val="0033CC"/>
    <a:srgbClr val="005C00"/>
    <a:srgbClr val="E1D3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79032" autoAdjust="0"/>
  </p:normalViewPr>
  <p:slideViewPr>
    <p:cSldViewPr>
      <p:cViewPr varScale="1">
        <p:scale>
          <a:sx n="108" d="100"/>
          <a:sy n="108" d="100"/>
        </p:scale>
        <p:origin x="-8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notesViewPr>
    <p:cSldViewPr>
      <p:cViewPr varScale="1">
        <p:scale>
          <a:sx n="104" d="100"/>
          <a:sy n="104" d="100"/>
        </p:scale>
        <p:origin x="-2892" y="-10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180420" custLinFactNeighborX="-200000" custLinFactNeighborY="8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844E8-5408-47E3-A943-F78DCD79094C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080C6F76-570C-48AF-87F9-D5BD95C90030}" type="presOf" srcId="{E3663A91-9BFE-4DAA-B8FF-675638D30E12}" destId="{D1E77373-09DF-4363-96BA-C58365FF933C}" srcOrd="0" destOrd="0" presId="urn:microsoft.com/office/officeart/2005/8/layout/process1"/>
    <dgm:cxn modelId="{2C999A6A-8D8B-4508-93BB-C6784149598E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8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42DBE-F585-416E-8A3D-2EDC0F6E3391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4D40E184-76FB-447D-86D6-52063C0AF1EF}" type="presOf" srcId="{E3663A91-9BFE-4DAA-B8FF-675638D30E12}" destId="{D1E77373-09DF-4363-96BA-C58365FF933C}" srcOrd="0" destOrd="0" presId="urn:microsoft.com/office/officeart/2005/8/layout/process1"/>
    <dgm:cxn modelId="{AC524438-5667-47FB-823A-70FB4EDEFEA5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9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4455C-B9D9-4F9E-BC49-2F6C46ABBB05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3A42591B-E97E-41F4-B559-337E2EAD6E37}" type="presOf" srcId="{22E8D25D-D024-4DDD-8DE0-0256CAC7454A}" destId="{527AA6F9-B12F-4A29-B568-380ACC331191}" srcOrd="0" destOrd="0" presId="urn:microsoft.com/office/officeart/2005/8/layout/process1"/>
    <dgm:cxn modelId="{6FEC7F7E-374A-4BD5-8F53-D40871CC8F9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5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FE6BF-333F-4EB9-9427-A283C6716331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F28CEB3F-6866-4165-A93C-C88A0A376D53}" type="presOf" srcId="{22E8D25D-D024-4DDD-8DE0-0256CAC7454A}" destId="{527AA6F9-B12F-4A29-B568-380ACC331191}" srcOrd="0" destOrd="0" presId="urn:microsoft.com/office/officeart/2005/8/layout/process1"/>
    <dgm:cxn modelId="{D170EBBD-6937-414B-9AE5-22B1D62F2C6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92725-C2B6-4C16-A769-CC05CDCFE694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2B00AD67-E40D-48DA-8D22-AA70B78C1564}" type="presOf" srcId="{22E8D25D-D024-4DDD-8DE0-0256CAC7454A}" destId="{527AA6F9-B12F-4A29-B568-380ACC331191}" srcOrd="0" destOrd="0" presId="urn:microsoft.com/office/officeart/2005/8/layout/process1"/>
    <dgm:cxn modelId="{6D15F008-C71C-470A-807E-0D9EA57026F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79A44-558B-4098-9602-121403BCB0B5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413B3A4-FD51-4B9D-8736-149391DA430B}" type="presOf" srcId="{22E8D25D-D024-4DDD-8DE0-0256CAC7454A}" destId="{527AA6F9-B12F-4A29-B568-380ACC331191}" srcOrd="0" destOrd="0" presId="urn:microsoft.com/office/officeart/2005/8/layout/process1"/>
    <dgm:cxn modelId="{FF15501F-86C4-40C5-A37A-28A2A830F9B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9C895-7DE2-46FD-BEE1-E41A4E8F8B72}" type="presOf" srcId="{E3663A91-9BFE-4DAA-B8FF-675638D30E12}" destId="{D1E77373-09DF-4363-96BA-C58365FF933C}" srcOrd="0" destOrd="0" presId="urn:microsoft.com/office/officeart/2005/8/layout/process1"/>
    <dgm:cxn modelId="{4EFACD1F-D28D-4C20-98FB-ECAC71385623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93EB044-6426-4322-9887-57C59C10C92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19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76F88-4DE6-43EF-A5A0-41E605BEE8A3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CFE7013C-A150-4F67-BEA2-3B6A9BD0B911}" type="presOf" srcId="{22E8D25D-D024-4DDD-8DE0-0256CAC7454A}" destId="{527AA6F9-B12F-4A29-B568-380ACC331191}" srcOrd="0" destOrd="0" presId="urn:microsoft.com/office/officeart/2005/8/layout/process1"/>
    <dgm:cxn modelId="{99677003-92B7-453E-99A4-63AC950C8B63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20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39CF0795-1C5F-4642-AD9B-45DC8BCD3D46}" type="presOf" srcId="{E3663A91-9BFE-4DAA-B8FF-675638D30E12}" destId="{D1E77373-09DF-4363-96BA-C58365FF933C}" srcOrd="0" destOrd="0" presId="urn:microsoft.com/office/officeart/2005/8/layout/process1"/>
    <dgm:cxn modelId="{DE9D6E02-F1E6-4FFF-B9D0-F2C52267C6AC}" type="presOf" srcId="{22E8D25D-D024-4DDD-8DE0-0256CAC7454A}" destId="{527AA6F9-B12F-4A29-B568-380ACC331191}" srcOrd="0" destOrd="0" presId="urn:microsoft.com/office/officeart/2005/8/layout/process1"/>
    <dgm:cxn modelId="{C9EF835C-7227-43C6-BD7E-6FA3263462E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16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1FAD7-D6EF-46E2-926A-FB072D184C33}" type="presOf" srcId="{E3663A91-9BFE-4DAA-B8FF-675638D30E12}" destId="{D1E77373-09DF-4363-96BA-C58365FF933C}" srcOrd="0" destOrd="0" presId="urn:microsoft.com/office/officeart/2005/8/layout/process1"/>
    <dgm:cxn modelId="{B9A7227B-ED1C-4077-8615-0EB71B6D3B76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36DF8F25-D31D-49A3-A1F5-5A94B843526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17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4D49E-2709-4FD1-A0F6-7D17897CC082}" type="presOf" srcId="{E3663A91-9BFE-4DAA-B8FF-675638D30E12}" destId="{D1E77373-09DF-4363-96BA-C58365FF933C}" srcOrd="0" destOrd="0" presId="urn:microsoft.com/office/officeart/2005/8/layout/process1"/>
    <dgm:cxn modelId="{9BE66EB9-E91F-4C36-AEF6-0632DB819BA7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657B4177-1EDB-452B-98BF-57ECDEBD91BF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60010" custLinFactNeighborY="8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7DA02-B405-477E-B395-D0F03DE6BEF9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CDBD60CF-77CC-4E64-9C9B-4F165ADE4CFB}" type="presOf" srcId="{22E8D25D-D024-4DDD-8DE0-0256CAC7454A}" destId="{527AA6F9-B12F-4A29-B568-380ACC331191}" srcOrd="0" destOrd="0" presId="urn:microsoft.com/office/officeart/2005/8/layout/process1"/>
    <dgm:cxn modelId="{B42EA150-3A30-4A86-B49F-C7B62ACDFB03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180323" custLinFactY="-81673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6D7FF-CEAA-48A6-BD5F-ABBF11069913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F8356304-16C8-46F5-AB0B-555919E37A70}" type="presOf" srcId="{E3663A91-9BFE-4DAA-B8FF-675638D30E12}" destId="{D1E77373-09DF-4363-96BA-C58365FF933C}" srcOrd="0" destOrd="0" presId="urn:microsoft.com/office/officeart/2005/8/layout/process1"/>
    <dgm:cxn modelId="{76174B03-C3F5-458A-8B68-536479DA896B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B9F0B-921F-4B79-9BA0-019058AF5D11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97ACCA05-9B7B-4FC5-BA17-1041C8879F5C}" type="presOf" srcId="{22E8D25D-D024-4DDD-8DE0-0256CAC7454A}" destId="{527AA6F9-B12F-4A29-B568-380ACC331191}" srcOrd="0" destOrd="0" presId="urn:microsoft.com/office/officeart/2005/8/layout/process1"/>
    <dgm:cxn modelId="{419A1552-A1E2-422A-9CB2-A11E88E5337A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80127" custLinFactNeighborX="100000" custLinFactNeighborY="19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04B4F-AF8C-432E-A5CB-5BC39DDE26EF}" type="presOf" srcId="{E3663A91-9BFE-4DAA-B8FF-675638D30E12}" destId="{D1E77373-09DF-4363-96BA-C58365FF933C}" srcOrd="0" destOrd="0" presId="urn:microsoft.com/office/officeart/2005/8/layout/process1"/>
    <dgm:cxn modelId="{B5796215-0683-4488-9058-48AC329CA5C0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8F56E01A-0C9F-47AE-A1FF-94F62CB080E6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21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40186" custLinFactNeighborX="-100000" custLinFactNeighborY="8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F92146C2-7E8C-4C1F-91D7-E52CF693CD59}" type="presOf" srcId="{22E8D25D-D024-4DDD-8DE0-0256CAC7454A}" destId="{527AA6F9-B12F-4A29-B568-380ACC331191}" srcOrd="0" destOrd="0" presId="urn:microsoft.com/office/officeart/2005/8/layout/process1"/>
    <dgm:cxn modelId="{AA8993EA-3B3B-4313-947C-577773DEF564}" type="presOf" srcId="{E3663A91-9BFE-4DAA-B8FF-675638D30E12}" destId="{D1E77373-09DF-4363-96BA-C58365FF933C}" srcOrd="0" destOrd="0" presId="urn:microsoft.com/office/officeart/2005/8/layout/process1"/>
    <dgm:cxn modelId="{C713F767-78BE-4F7A-8068-AA2F6EA8C119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10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340675" custLinFactNeighborX="400000" custLinFactNeighborY="-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F19CB-0DEA-4417-81B1-D9420DA68E1C}" type="presOf" srcId="{22E8D25D-D024-4DDD-8DE0-0256CAC7454A}" destId="{527AA6F9-B12F-4A29-B568-380ACC331191}" srcOrd="0" destOrd="0" presId="urn:microsoft.com/office/officeart/2005/8/layout/process1"/>
    <dgm:cxn modelId="{E93DB787-BF4C-4448-8A98-E6287E3F601B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B00D392A-AC9A-496F-820B-5AD83BB1CECD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18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147" custLinFactY="121964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E6469-DBB6-426E-9B7D-1129095ECBEF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2BED40BE-2B56-4A37-9392-80CC5013A972}" type="presOf" srcId="{22E8D25D-D024-4DDD-8DE0-0256CAC7454A}" destId="{527AA6F9-B12F-4A29-B568-380ACC331191}" srcOrd="0" destOrd="0" presId="urn:microsoft.com/office/officeart/2005/8/layout/process1"/>
    <dgm:cxn modelId="{C870E472-AC47-42D5-9929-F01A4BD59FA7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200000" custLinFactY="101818" custLinFactNeighborX="-260499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8F615-3ECA-46AF-AB6A-2F746F100CFF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1A544591-4767-4C20-80CA-AB075745E0F2}" type="presOf" srcId="{22E8D25D-D024-4DDD-8DE0-0256CAC7454A}" destId="{527AA6F9-B12F-4A29-B568-380ACC331191}" srcOrd="0" destOrd="0" presId="urn:microsoft.com/office/officeart/2005/8/layout/process1"/>
    <dgm:cxn modelId="{9EFD4100-14AD-47A6-B86F-DCD72EA15CD3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2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05FAD-DB0D-4CEE-A7FF-AB39FF23CBFC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206A5787-7546-4E6C-B427-26CC8B49C67C}" type="presOf" srcId="{E3663A91-9BFE-4DAA-B8FF-675638D30E12}" destId="{D1E77373-09DF-4363-96BA-C58365FF933C}" srcOrd="0" destOrd="0" presId="urn:microsoft.com/office/officeart/2005/8/layout/process1"/>
    <dgm:cxn modelId="{58B02A0B-2AE0-42B9-B6A8-18ABD3025DD3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3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11797-4FAB-4815-9DC3-1100E08376BE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6ECAD1B5-9034-4D44-9975-6B0416F5DC5B}" type="presOf" srcId="{E3663A91-9BFE-4DAA-B8FF-675638D30E12}" destId="{D1E77373-09DF-4363-96BA-C58365FF933C}" srcOrd="0" destOrd="0" presId="urn:microsoft.com/office/officeart/2005/8/layout/process1"/>
    <dgm:cxn modelId="{104AB869-6761-4E05-80C4-13F252FDBD68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4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-80225" custLinFactY="-200000" custLinFactNeighborX="-100000" custLinFactNeighborY="-24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0D131-E7A1-4B7D-B202-7E40E29C7065}" type="presOf" srcId="{22E8D25D-D024-4DDD-8DE0-0256CAC7454A}" destId="{527AA6F9-B12F-4A29-B568-380ACC331191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B2241164-0C16-4E54-8795-95DCC77E08F1}" type="presOf" srcId="{E3663A91-9BFE-4DAA-B8FF-675638D30E12}" destId="{D1E77373-09DF-4363-96BA-C58365FF933C}" srcOrd="0" destOrd="0" presId="urn:microsoft.com/office/officeart/2005/8/layout/process1"/>
    <dgm:cxn modelId="{2E737444-28A8-4B1D-85FD-A5A6295B8E1C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5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200000" custLinFactNeighborX="280420" custLinFactNeighborY="-40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A617A-C9C9-41DE-AA1B-D1FFA75B41D9}" type="presOf" srcId="{22E8D25D-D024-4DDD-8DE0-0256CAC7454A}" destId="{527AA6F9-B12F-4A29-B568-380ACC331191}" srcOrd="0" destOrd="0" presId="urn:microsoft.com/office/officeart/2005/8/layout/process1"/>
    <dgm:cxn modelId="{5D8F3404-372A-4D70-B882-49E422BFDC01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324B5E9C-8F92-4DB9-A55F-AB6A5659DD34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6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X="40088" custLinFactY="-200000" custLinFactNeighborX="100000" custLinFactNeighborY="-28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11122-BB97-4CEA-8415-93A8CD58C898}" type="presOf" srcId="{E3663A91-9BFE-4DAA-B8FF-675638D30E12}" destId="{D1E77373-09DF-4363-96BA-C58365FF933C}" srcOrd="0" destOrd="0" presId="urn:microsoft.com/office/officeart/2005/8/layout/process1"/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CF804084-C800-4D4E-8AB4-523667540994}" type="presOf" srcId="{22E8D25D-D024-4DDD-8DE0-0256CAC7454A}" destId="{527AA6F9-B12F-4A29-B568-380ACC331191}" srcOrd="0" destOrd="0" presId="urn:microsoft.com/office/officeart/2005/8/layout/process1"/>
    <dgm:cxn modelId="{F9E450F8-0CF8-4405-A848-CCE2FBB6DACD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8D25D-D024-4DDD-8DE0-0256CAC745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663A91-9BFE-4DAA-B8FF-675638D30E12}">
      <dgm:prSet/>
      <dgm:spPr/>
      <dgm:t>
        <a:bodyPr/>
        <a:lstStyle/>
        <a:p>
          <a:pPr rtl="0"/>
          <a:r>
            <a:rPr lang="en-US" b="0" i="0" baseline="-25000" dirty="0" smtClean="0"/>
            <a:t>7</a:t>
          </a:r>
          <a:endParaRPr lang="en-US" b="0" i="0" baseline="-25000" dirty="0"/>
        </a:p>
      </dgm:t>
    </dgm:pt>
    <dgm:pt modelId="{D53B2592-AC52-4680-ACC4-B808EBBFDC0C}" type="parTrans" cxnId="{1A995C0B-0DA7-41EA-A8D6-AA8EA7163D60}">
      <dgm:prSet/>
      <dgm:spPr/>
      <dgm:t>
        <a:bodyPr/>
        <a:lstStyle/>
        <a:p>
          <a:endParaRPr lang="en-US"/>
        </a:p>
      </dgm:t>
    </dgm:pt>
    <dgm:pt modelId="{74428A2C-9D0C-4A64-A31F-63655D866A91}" type="sibTrans" cxnId="{1A995C0B-0DA7-41EA-A8D6-AA8EA7163D60}">
      <dgm:prSet/>
      <dgm:spPr/>
      <dgm:t>
        <a:bodyPr/>
        <a:lstStyle/>
        <a:p>
          <a:endParaRPr lang="en-US"/>
        </a:p>
      </dgm:t>
    </dgm:pt>
    <dgm:pt modelId="{527AA6F9-B12F-4A29-B568-380ACC331191}" type="pres">
      <dgm:prSet presAssocID="{22E8D25D-D024-4DDD-8DE0-0256CAC74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77373-09DF-4363-96BA-C58365FF933C}" type="pres">
      <dgm:prSet presAssocID="{E3663A91-9BFE-4DAA-B8FF-675638D30E12}" presName="node" presStyleLbl="node1" presStyleIdx="0" presStyleCnt="1" custLinFactNeighborX="-49" custLinFactNeighborY="-2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95C0B-0DA7-41EA-A8D6-AA8EA7163D60}" srcId="{22E8D25D-D024-4DDD-8DE0-0256CAC7454A}" destId="{E3663A91-9BFE-4DAA-B8FF-675638D30E12}" srcOrd="0" destOrd="0" parTransId="{D53B2592-AC52-4680-ACC4-B808EBBFDC0C}" sibTransId="{74428A2C-9D0C-4A64-A31F-63655D866A91}"/>
    <dgm:cxn modelId="{E93895FD-E103-4A98-BFA7-655BD92ED876}" type="presOf" srcId="{E3663A91-9BFE-4DAA-B8FF-675638D30E12}" destId="{D1E77373-09DF-4363-96BA-C58365FF933C}" srcOrd="0" destOrd="0" presId="urn:microsoft.com/office/officeart/2005/8/layout/process1"/>
    <dgm:cxn modelId="{A7C270B9-F6B4-490C-A92E-1B26BBA794DC}" type="presOf" srcId="{22E8D25D-D024-4DDD-8DE0-0256CAC7454A}" destId="{527AA6F9-B12F-4A29-B568-380ACC331191}" srcOrd="0" destOrd="0" presId="urn:microsoft.com/office/officeart/2005/8/layout/process1"/>
    <dgm:cxn modelId="{9C1FF5CB-7FF0-4CC4-BE9A-FAC64A646EAB}" type="presParOf" srcId="{527AA6F9-B12F-4A29-B568-380ACC331191}" destId="{D1E77373-09DF-4363-96BA-C58365FF93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</a:t>
          </a:r>
          <a:endParaRPr lang="en-US" sz="1700" b="0" i="0" kern="1200" baseline="-25000" dirty="0"/>
        </a:p>
      </dsp:txBody>
      <dsp:txXfrm>
        <a:off x="0" y="2750"/>
        <a:ext cx="380627" cy="3782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8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9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15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11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12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13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19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20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16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17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14</a:t>
          </a:r>
          <a:endParaRPr lang="en-US" sz="1700" b="0" i="0" kern="1200" baseline="-25000" dirty="0"/>
        </a:p>
      </dsp:txBody>
      <dsp:txXfrm>
        <a:off x="372" y="2750"/>
        <a:ext cx="380627" cy="37824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23</a:t>
          </a:r>
          <a:endParaRPr lang="en-US" sz="1700" b="0" i="0" kern="1200" baseline="-25000" dirty="0"/>
        </a:p>
      </dsp:txBody>
      <dsp:txXfrm>
        <a:off x="372" y="0"/>
        <a:ext cx="380627" cy="37824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24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25</a:t>
          </a:r>
          <a:endParaRPr lang="en-US" sz="1700" b="0" i="0" kern="1200" baseline="-25000" dirty="0"/>
        </a:p>
      </dsp:txBody>
      <dsp:txXfrm>
        <a:off x="372" y="2750"/>
        <a:ext cx="380627" cy="37824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21</a:t>
          </a:r>
          <a:endParaRPr lang="en-US" sz="1700" b="0" i="0" kern="1200" baseline="-25000" dirty="0"/>
        </a:p>
      </dsp:txBody>
      <dsp:txXfrm>
        <a:off x="0" y="2750"/>
        <a:ext cx="380627" cy="37824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10</a:t>
          </a:r>
          <a:endParaRPr lang="en-US" sz="1700" b="0" i="0" kern="1200" baseline="-25000" dirty="0"/>
        </a:p>
      </dsp:txBody>
      <dsp:txXfrm>
        <a:off x="372" y="0"/>
        <a:ext cx="380627" cy="37824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18</a:t>
          </a:r>
          <a:endParaRPr lang="en-US" sz="1700" b="0" i="0" kern="1200" baseline="-25000" dirty="0"/>
        </a:p>
      </dsp:txBody>
      <dsp:txXfrm>
        <a:off x="0" y="2750"/>
        <a:ext cx="380627" cy="378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275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22</a:t>
          </a:r>
          <a:endParaRPr lang="en-US" sz="1700" b="0" i="0" kern="1200" baseline="-25000" dirty="0"/>
        </a:p>
      </dsp:txBody>
      <dsp:txXfrm>
        <a:off x="0" y="2750"/>
        <a:ext cx="380627" cy="3782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2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3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4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5</a:t>
          </a:r>
          <a:endParaRPr lang="en-US" sz="1700" b="0" i="0" kern="1200" baseline="-25000" dirty="0"/>
        </a:p>
      </dsp:txBody>
      <dsp:txXfrm>
        <a:off x="372" y="0"/>
        <a:ext cx="380627" cy="3782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372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6</a:t>
          </a:r>
          <a:endParaRPr lang="en-US" sz="1700" b="0" i="0" kern="1200" baseline="-25000" dirty="0"/>
        </a:p>
      </dsp:txBody>
      <dsp:txXfrm>
        <a:off x="372" y="0"/>
        <a:ext cx="380627" cy="3782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77373-09DF-4363-96BA-C58365FF933C}">
      <dsp:nvSpPr>
        <dsp:cNvPr id="0" name=""/>
        <dsp:cNvSpPr/>
      </dsp:nvSpPr>
      <dsp:spPr>
        <a:xfrm>
          <a:off x="0" y="0"/>
          <a:ext cx="380627" cy="3782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baseline="-25000" dirty="0" smtClean="0"/>
            <a:t>7</a:t>
          </a:r>
          <a:endParaRPr lang="en-US" sz="1700" b="0" i="0" kern="1200" baseline="-25000" dirty="0"/>
        </a:p>
      </dsp:txBody>
      <dsp:txXfrm>
        <a:off x="0" y="0"/>
        <a:ext cx="380627" cy="37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aseline="0"/>
            </a:lvl1pPr>
          </a:lstStyle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aseline="0"/>
            </a:lvl1pPr>
          </a:lstStyle>
          <a:p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aseline="0"/>
            </a:lvl1pPr>
          </a:lstStyle>
          <a:p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aseline="0"/>
            </a:lvl1pPr>
          </a:lstStyle>
          <a:p>
            <a:fld id="{B8E23107-DE30-49B9-AD53-E9E572E1E9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aseline="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aseline="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aseline="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aseline="0"/>
            </a:lvl1pPr>
          </a:lstStyle>
          <a:p>
            <a:fld id="{E2A827B6-0029-41A8-A046-D0BC4ABDD1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553200" cy="3657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9DDD0-92D4-46A1-8D1C-4B8975959C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99486-CCB9-49D7-A0D2-844C31ECF4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FC0362-4863-45BB-BABB-FC44792016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0F091C-188F-4D39-B013-C2CE196B44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6376D7-68BF-4216-BA70-FA2AEE68A8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0B430E-30E8-41F7-AF86-9796B6887A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543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572AD7-F171-43F1-A098-1246777284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11C0-DD36-47CB-8139-1DB2D5CF81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50BD5-D100-4240-B547-B45A3A64A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7C268-5669-490D-838F-8763D4AFDC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8DCA6-63CD-410E-AED7-CE831A454A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A6134-A9F0-48CE-96FF-EF3CC1A93C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2E48-430E-4B72-B88E-54A1BE503E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131B-B264-4546-96C9-2C738026BE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7315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Garamond" pitchFamily="18" charset="0"/>
              </a:defRPr>
            </a:lvl1pPr>
          </a:lstStyle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>
                <a:latin typeface="Garamond" pitchFamily="18" charset="0"/>
              </a:defRPr>
            </a:lvl1pPr>
          </a:lstStyle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  <p:sp>
        <p:nvSpPr>
          <p:cNvPr id="207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457200" y="63246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Garamond" pitchFamily="18" charset="0"/>
              </a:defRPr>
            </a:lvl1pPr>
          </a:lstStyle>
          <a:p>
            <a:fld id="{1EC516DF-75A3-4444-BEA9-AE6EAC73382F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" name="Picture 11" descr="cs-uts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43582" y="256161"/>
            <a:ext cx="1200417" cy="9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5.xml"/><Relationship Id="rId117" Type="http://schemas.openxmlformats.org/officeDocument/2006/relationships/diagramColors" Target="../diagrams/colors23.xml"/><Relationship Id="rId21" Type="http://schemas.openxmlformats.org/officeDocument/2006/relationships/diagramQuickStyle" Target="../diagrams/quickStyle4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63" Type="http://schemas.microsoft.com/office/2007/relationships/diagramDrawing" Target="../diagrams/drawing12.xml"/><Relationship Id="rId68" Type="http://schemas.microsoft.com/office/2007/relationships/diagramDrawing" Target="../diagrams/drawing13.xml"/><Relationship Id="rId84" Type="http://schemas.openxmlformats.org/officeDocument/2006/relationships/diagramData" Target="../diagrams/data17.xml"/><Relationship Id="rId89" Type="http://schemas.openxmlformats.org/officeDocument/2006/relationships/diagramData" Target="../diagrams/data18.xml"/><Relationship Id="rId112" Type="http://schemas.openxmlformats.org/officeDocument/2006/relationships/diagramColors" Target="../diagrams/colors22.xml"/><Relationship Id="rId16" Type="http://schemas.openxmlformats.org/officeDocument/2006/relationships/diagramQuickStyle" Target="../diagrams/quickStyle3.xml"/><Relationship Id="rId107" Type="http://schemas.openxmlformats.org/officeDocument/2006/relationships/diagramColors" Target="../diagrams/colors21.xml"/><Relationship Id="rId11" Type="http://schemas.openxmlformats.org/officeDocument/2006/relationships/diagramQuickStyle" Target="../diagrams/quickStyle2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53" Type="http://schemas.microsoft.com/office/2007/relationships/diagramDrawing" Target="../diagrams/drawing10.xml"/><Relationship Id="rId58" Type="http://schemas.microsoft.com/office/2007/relationships/diagramDrawing" Target="../diagrams/drawing11.xml"/><Relationship Id="rId74" Type="http://schemas.openxmlformats.org/officeDocument/2006/relationships/diagramData" Target="../diagrams/data15.xml"/><Relationship Id="rId79" Type="http://schemas.openxmlformats.org/officeDocument/2006/relationships/diagramData" Target="../diagrams/data16.xml"/><Relationship Id="rId102" Type="http://schemas.openxmlformats.org/officeDocument/2006/relationships/diagramColors" Target="../diagrams/colors20.xml"/><Relationship Id="rId123" Type="http://schemas.microsoft.com/office/2007/relationships/diagramDrawing" Target="../diagrams/drawing24.xml"/><Relationship Id="rId128" Type="http://schemas.microsoft.com/office/2007/relationships/diagramDrawing" Target="../diagrams/drawing25.xml"/><Relationship Id="rId5" Type="http://schemas.openxmlformats.org/officeDocument/2006/relationships/diagramLayout" Target="../diagrams/layout1.xml"/><Relationship Id="rId90" Type="http://schemas.openxmlformats.org/officeDocument/2006/relationships/diagramLayout" Target="../diagrams/layout18.xml"/><Relationship Id="rId95" Type="http://schemas.openxmlformats.org/officeDocument/2006/relationships/diagramLayout" Target="../diagrams/layout19.xml"/><Relationship Id="rId19" Type="http://schemas.openxmlformats.org/officeDocument/2006/relationships/diagramData" Target="../diagrams/data4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56" Type="http://schemas.openxmlformats.org/officeDocument/2006/relationships/diagramQuickStyle" Target="../diagrams/quickStyle11.xml"/><Relationship Id="rId64" Type="http://schemas.openxmlformats.org/officeDocument/2006/relationships/diagramData" Target="../diagrams/data13.xml"/><Relationship Id="rId69" Type="http://schemas.openxmlformats.org/officeDocument/2006/relationships/diagramData" Target="../diagrams/data14.xml"/><Relationship Id="rId77" Type="http://schemas.openxmlformats.org/officeDocument/2006/relationships/diagramColors" Target="../diagrams/colors15.xml"/><Relationship Id="rId100" Type="http://schemas.openxmlformats.org/officeDocument/2006/relationships/diagramLayout" Target="../diagrams/layout20.xml"/><Relationship Id="rId105" Type="http://schemas.openxmlformats.org/officeDocument/2006/relationships/diagramLayout" Target="../diagrams/layout21.xml"/><Relationship Id="rId113" Type="http://schemas.microsoft.com/office/2007/relationships/diagramDrawing" Target="../diagrams/drawing22.xml"/><Relationship Id="rId118" Type="http://schemas.microsoft.com/office/2007/relationships/diagramDrawing" Target="../diagrams/drawing23.xml"/><Relationship Id="rId126" Type="http://schemas.openxmlformats.org/officeDocument/2006/relationships/diagramQuickStyle" Target="../diagrams/quickStyle25.xml"/><Relationship Id="rId8" Type="http://schemas.microsoft.com/office/2007/relationships/diagramDrawing" Target="../diagrams/drawing1.xml"/><Relationship Id="rId51" Type="http://schemas.openxmlformats.org/officeDocument/2006/relationships/diagramQuickStyle" Target="../diagrams/quickStyle10.xml"/><Relationship Id="rId72" Type="http://schemas.openxmlformats.org/officeDocument/2006/relationships/diagramColors" Target="../diagrams/colors14.xml"/><Relationship Id="rId80" Type="http://schemas.openxmlformats.org/officeDocument/2006/relationships/diagramLayout" Target="../diagrams/layout16.xml"/><Relationship Id="rId85" Type="http://schemas.openxmlformats.org/officeDocument/2006/relationships/diagramLayout" Target="../diagrams/layout17.xml"/><Relationship Id="rId93" Type="http://schemas.microsoft.com/office/2007/relationships/diagramDrawing" Target="../diagrams/drawing18.xml"/><Relationship Id="rId98" Type="http://schemas.microsoft.com/office/2007/relationships/diagramDrawing" Target="../diagrams/drawing19.xml"/><Relationship Id="rId121" Type="http://schemas.openxmlformats.org/officeDocument/2006/relationships/diagramQuickStyle" Target="../diagrams/quickStyle24.xml"/><Relationship Id="rId3" Type="http://schemas.openxmlformats.org/officeDocument/2006/relationships/image" Target="../media/image3.emf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59" Type="http://schemas.openxmlformats.org/officeDocument/2006/relationships/diagramData" Target="../diagrams/data12.xml"/><Relationship Id="rId67" Type="http://schemas.openxmlformats.org/officeDocument/2006/relationships/diagramColors" Target="../diagrams/colors13.xml"/><Relationship Id="rId103" Type="http://schemas.microsoft.com/office/2007/relationships/diagramDrawing" Target="../diagrams/drawing20.xml"/><Relationship Id="rId108" Type="http://schemas.microsoft.com/office/2007/relationships/diagramDrawing" Target="../diagrams/drawing21.xml"/><Relationship Id="rId116" Type="http://schemas.openxmlformats.org/officeDocument/2006/relationships/diagramQuickStyle" Target="../diagrams/quickStyle23.xml"/><Relationship Id="rId124" Type="http://schemas.openxmlformats.org/officeDocument/2006/relationships/diagramData" Target="../diagrams/data25.xml"/><Relationship Id="rId129" Type="http://schemas.openxmlformats.org/officeDocument/2006/relationships/oleObject" Target="../embeddings/oleObject1.bin"/><Relationship Id="rId20" Type="http://schemas.openxmlformats.org/officeDocument/2006/relationships/diagramLayout" Target="../diagrams/layout4.xml"/><Relationship Id="rId41" Type="http://schemas.openxmlformats.org/officeDocument/2006/relationships/diagramQuickStyle" Target="../diagrams/quickStyle8.xml"/><Relationship Id="rId54" Type="http://schemas.openxmlformats.org/officeDocument/2006/relationships/diagramData" Target="../diagrams/data11.xml"/><Relationship Id="rId62" Type="http://schemas.openxmlformats.org/officeDocument/2006/relationships/diagramColors" Target="../diagrams/colors12.xml"/><Relationship Id="rId70" Type="http://schemas.openxmlformats.org/officeDocument/2006/relationships/diagramLayout" Target="../diagrams/layout14.xml"/><Relationship Id="rId75" Type="http://schemas.openxmlformats.org/officeDocument/2006/relationships/diagramLayout" Target="../diagrams/layout15.xml"/><Relationship Id="rId83" Type="http://schemas.microsoft.com/office/2007/relationships/diagramDrawing" Target="../diagrams/drawing16.xml"/><Relationship Id="rId88" Type="http://schemas.microsoft.com/office/2007/relationships/diagramDrawing" Target="../diagrams/drawing17.xml"/><Relationship Id="rId91" Type="http://schemas.openxmlformats.org/officeDocument/2006/relationships/diagramQuickStyle" Target="../diagrams/quickStyle18.xml"/><Relationship Id="rId96" Type="http://schemas.openxmlformats.org/officeDocument/2006/relationships/diagramQuickStyle" Target="../diagrams/quickStyle19.xml"/><Relationship Id="rId111" Type="http://schemas.openxmlformats.org/officeDocument/2006/relationships/diagramQuickStyle" Target="../diagrams/quickStyle2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diagramData" Target="../diagrams/data10.xml"/><Relationship Id="rId57" Type="http://schemas.openxmlformats.org/officeDocument/2006/relationships/diagramColors" Target="../diagrams/colors11.xml"/><Relationship Id="rId106" Type="http://schemas.openxmlformats.org/officeDocument/2006/relationships/diagramQuickStyle" Target="../diagrams/quickStyle21.xml"/><Relationship Id="rId114" Type="http://schemas.openxmlformats.org/officeDocument/2006/relationships/diagramData" Target="../diagrams/data23.xml"/><Relationship Id="rId119" Type="http://schemas.openxmlformats.org/officeDocument/2006/relationships/diagramData" Target="../diagrams/data24.xml"/><Relationship Id="rId127" Type="http://schemas.openxmlformats.org/officeDocument/2006/relationships/diagramColors" Target="../diagrams/colors25.xml"/><Relationship Id="rId10" Type="http://schemas.openxmlformats.org/officeDocument/2006/relationships/diagramLayout" Target="../diagrams/layout2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52" Type="http://schemas.openxmlformats.org/officeDocument/2006/relationships/diagramColors" Target="../diagrams/colors10.xml"/><Relationship Id="rId60" Type="http://schemas.openxmlformats.org/officeDocument/2006/relationships/diagramLayout" Target="../diagrams/layout12.xml"/><Relationship Id="rId65" Type="http://schemas.openxmlformats.org/officeDocument/2006/relationships/diagramLayout" Target="../diagrams/layout13.xml"/><Relationship Id="rId73" Type="http://schemas.microsoft.com/office/2007/relationships/diagramDrawing" Target="../diagrams/drawing14.xml"/><Relationship Id="rId78" Type="http://schemas.microsoft.com/office/2007/relationships/diagramDrawing" Target="../diagrams/drawing15.xml"/><Relationship Id="rId81" Type="http://schemas.openxmlformats.org/officeDocument/2006/relationships/diagramQuickStyle" Target="../diagrams/quickStyle16.xml"/><Relationship Id="rId86" Type="http://schemas.openxmlformats.org/officeDocument/2006/relationships/diagramQuickStyle" Target="../diagrams/quickStyle17.xml"/><Relationship Id="rId94" Type="http://schemas.openxmlformats.org/officeDocument/2006/relationships/diagramData" Target="../diagrams/data19.xml"/><Relationship Id="rId99" Type="http://schemas.openxmlformats.org/officeDocument/2006/relationships/diagramData" Target="../diagrams/data20.xml"/><Relationship Id="rId101" Type="http://schemas.openxmlformats.org/officeDocument/2006/relationships/diagramQuickStyle" Target="../diagrams/quickStyle20.xml"/><Relationship Id="rId122" Type="http://schemas.openxmlformats.org/officeDocument/2006/relationships/diagramColors" Target="../diagrams/colors2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9" Type="http://schemas.openxmlformats.org/officeDocument/2006/relationships/diagramData" Target="../diagrams/data8.xml"/><Relationship Id="rId109" Type="http://schemas.openxmlformats.org/officeDocument/2006/relationships/diagramData" Target="../diagrams/data22.xml"/><Relationship Id="rId34" Type="http://schemas.openxmlformats.org/officeDocument/2006/relationships/diagramData" Target="../diagrams/data7.xml"/><Relationship Id="rId50" Type="http://schemas.openxmlformats.org/officeDocument/2006/relationships/diagramLayout" Target="../diagrams/layout10.xml"/><Relationship Id="rId55" Type="http://schemas.openxmlformats.org/officeDocument/2006/relationships/diagramLayout" Target="../diagrams/layout11.xml"/><Relationship Id="rId76" Type="http://schemas.openxmlformats.org/officeDocument/2006/relationships/diagramQuickStyle" Target="../diagrams/quickStyle15.xml"/><Relationship Id="rId97" Type="http://schemas.openxmlformats.org/officeDocument/2006/relationships/diagramColors" Target="../diagrams/colors19.xml"/><Relationship Id="rId104" Type="http://schemas.openxmlformats.org/officeDocument/2006/relationships/diagramData" Target="../diagrams/data21.xml"/><Relationship Id="rId120" Type="http://schemas.openxmlformats.org/officeDocument/2006/relationships/diagramLayout" Target="../diagrams/layout24.xml"/><Relationship Id="rId125" Type="http://schemas.openxmlformats.org/officeDocument/2006/relationships/diagramLayout" Target="../diagrams/layout25.xml"/><Relationship Id="rId7" Type="http://schemas.openxmlformats.org/officeDocument/2006/relationships/diagramColors" Target="../diagrams/colors1.xml"/><Relationship Id="rId71" Type="http://schemas.openxmlformats.org/officeDocument/2006/relationships/diagramQuickStyle" Target="../diagrams/quickStyle14.xml"/><Relationship Id="rId92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29" Type="http://schemas.openxmlformats.org/officeDocument/2006/relationships/diagramData" Target="../diagrams/data6.xml"/><Relationship Id="rId24" Type="http://schemas.openxmlformats.org/officeDocument/2006/relationships/diagramData" Target="../diagrams/data5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66" Type="http://schemas.openxmlformats.org/officeDocument/2006/relationships/diagramQuickStyle" Target="../diagrams/quickStyle13.xml"/><Relationship Id="rId87" Type="http://schemas.openxmlformats.org/officeDocument/2006/relationships/diagramColors" Target="../diagrams/colors17.xml"/><Relationship Id="rId110" Type="http://schemas.openxmlformats.org/officeDocument/2006/relationships/diagramLayout" Target="../diagrams/layout22.xml"/><Relationship Id="rId115" Type="http://schemas.openxmlformats.org/officeDocument/2006/relationships/diagramLayout" Target="../diagrams/layout23.xml"/><Relationship Id="rId61" Type="http://schemas.openxmlformats.org/officeDocument/2006/relationships/diagramQuickStyle" Target="../diagrams/quickStyle12.xml"/><Relationship Id="rId82" Type="http://schemas.openxmlformats.org/officeDocument/2006/relationships/diagramColors" Target="../diagrams/colors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ozde.cs.utsa.edu/TR1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851775" cy="2057400"/>
          </a:xfrm>
        </p:spPr>
        <p:txBody>
          <a:bodyPr/>
          <a:lstStyle/>
          <a:p>
            <a:pPr algn="ctr"/>
            <a:r>
              <a:rPr lang="en-US" sz="3000" dirty="0" smtClean="0"/>
              <a:t>Integrated Maximum Flow Algorithm for Optimal Response Time Retrieval of Replicated Data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553200" cy="1143000"/>
          </a:xfrm>
        </p:spPr>
        <p:txBody>
          <a:bodyPr/>
          <a:lstStyle/>
          <a:p>
            <a:r>
              <a:rPr lang="en-US" sz="2400" dirty="0" err="1" smtClean="0"/>
              <a:t>Nihat</a:t>
            </a:r>
            <a:r>
              <a:rPr lang="en-US" sz="2400" dirty="0" smtClean="0"/>
              <a:t> </a:t>
            </a:r>
            <a:r>
              <a:rPr lang="en-US" sz="2400" dirty="0" err="1" smtClean="0"/>
              <a:t>Altiparmak</a:t>
            </a:r>
            <a:r>
              <a:rPr lang="en-US" sz="2400" dirty="0" smtClean="0"/>
              <a:t>, </a:t>
            </a:r>
            <a:r>
              <a:rPr lang="en-US" sz="2400" u="sng" dirty="0" smtClean="0"/>
              <a:t>Ali </a:t>
            </a:r>
            <a:r>
              <a:rPr lang="en-US" sz="2400" u="sng" dirty="0" err="1" smtClean="0"/>
              <a:t>Saman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Tosun</a:t>
            </a:r>
            <a:endParaRPr lang="en-US" sz="2400" u="sng" dirty="0" smtClean="0"/>
          </a:p>
          <a:p>
            <a:r>
              <a:rPr lang="en-US" sz="2400" dirty="0" smtClean="0"/>
              <a:t>The University of Texas at San Antonio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Uses augmenting path method</a:t>
            </a:r>
          </a:p>
          <a:p>
            <a:r>
              <a:rPr lang="en-US" sz="1800" dirty="0" smtClean="0"/>
              <a:t>Repeatedly sends flow along augmenting paths until no such path remains </a:t>
            </a:r>
          </a:p>
          <a:p>
            <a:r>
              <a:rPr lang="en-US" sz="1800" dirty="0" smtClean="0"/>
              <a:t>Ford-Fulkerson based integrated algorithm proposed in [Chen’93] for the basic retrieval problem can easily be modified for the generalized case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Ford-Fulkerson Based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40908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730" y="3200400"/>
            <a:ext cx="4367870" cy="29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09600" y="3429000"/>
            <a:ext cx="1219200" cy="228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3429000"/>
            <a:ext cx="1219200" cy="228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4267200"/>
            <a:ext cx="762000" cy="228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0" y="4191000"/>
            <a:ext cx="1752600" cy="228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416" y="28956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Basic Retrieval Case [Chen’93]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199" y="28956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Generalized Retrieval Case</a:t>
            </a:r>
            <a:endParaRPr lang="en-US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Ford-Fulkerson Based 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Push-</a:t>
            </a:r>
            <a:r>
              <a:rPr lang="en-US" dirty="0" err="1" smtClean="0">
                <a:solidFill>
                  <a:srgbClr val="FF0000"/>
                </a:solidFill>
              </a:rPr>
              <a:t>relabel</a:t>
            </a:r>
            <a:r>
              <a:rPr lang="en-US" dirty="0" smtClean="0">
                <a:solidFill>
                  <a:srgbClr val="FF0000"/>
                </a:solidFill>
              </a:rPr>
              <a:t> Based Solution</a:t>
            </a:r>
          </a:p>
          <a:p>
            <a:r>
              <a:rPr lang="en-US" dirty="0" smtClean="0"/>
              <a:t>Parallel Push-</a:t>
            </a:r>
            <a:r>
              <a:rPr lang="en-US" dirty="0" err="1" smtClean="0"/>
              <a:t>relabel</a:t>
            </a:r>
            <a:r>
              <a:rPr lang="en-US" dirty="0" smtClean="0"/>
              <a:t> </a:t>
            </a:r>
            <a:r>
              <a:rPr lang="en-US" dirty="0" smtClean="0"/>
              <a:t>Solution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376D7-68BF-4216-BA70-FA2AEE68A8D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Sends flow along individual edges instead of the entire augmenting path</a:t>
            </a:r>
          </a:p>
          <a:p>
            <a:r>
              <a:rPr lang="en-US" sz="1800" dirty="0" smtClean="0"/>
              <a:t>Leads to better performance </a:t>
            </a:r>
            <a:r>
              <a:rPr lang="en-US" sz="1800" dirty="0" smtClean="0"/>
              <a:t>[Goldberg’88]</a:t>
            </a:r>
            <a:endParaRPr lang="en-US" sz="1800" dirty="0" smtClean="0"/>
          </a:p>
          <a:p>
            <a:r>
              <a:rPr lang="en-US" sz="1800" dirty="0" smtClean="0"/>
              <a:t>Most practical implementations are based on push-</a:t>
            </a:r>
            <a:r>
              <a:rPr lang="en-US" sz="1800" dirty="0" err="1" smtClean="0"/>
              <a:t>relabel</a:t>
            </a:r>
            <a:r>
              <a:rPr lang="en-US" sz="1800" dirty="0" smtClean="0"/>
              <a:t> algorithm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Push-</a:t>
            </a:r>
            <a:r>
              <a:rPr lang="en-US" dirty="0" err="1" smtClean="0"/>
              <a:t>relabel</a:t>
            </a:r>
            <a:r>
              <a:rPr lang="en-US" dirty="0" smtClean="0"/>
              <a:t> Based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5" y="3124200"/>
            <a:ext cx="451058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152448" cy="31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416" y="2743200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Push-</a:t>
            </a:r>
            <a:r>
              <a:rPr lang="en-US" baseline="0" dirty="0" err="1" smtClean="0">
                <a:solidFill>
                  <a:srgbClr val="FF0000"/>
                </a:solidFill>
              </a:rPr>
              <a:t>relabel</a:t>
            </a:r>
            <a:r>
              <a:rPr lang="en-US" baseline="0" dirty="0" smtClean="0">
                <a:solidFill>
                  <a:srgbClr val="FF0000"/>
                </a:solidFill>
              </a:rPr>
              <a:t> Algorithm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121" y="28194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Generalized Retrieval Case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3200400"/>
            <a:ext cx="2743200" cy="2133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9476" y="4038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Initialization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5334000"/>
            <a:ext cx="4191000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5638800"/>
            <a:ext cx="35052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29200" y="3200400"/>
            <a:ext cx="1676400" cy="1524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3124200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solidFill>
                  <a:srgbClr val="FF0000"/>
                </a:solidFill>
              </a:rPr>
              <a:t>Condition to stop (Flow=|Q|)</a:t>
            </a:r>
            <a:endParaRPr lang="en-US" sz="1400" baseline="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81600" y="3352800"/>
            <a:ext cx="2362200" cy="2286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4267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Initialization</a:t>
            </a:r>
            <a:endParaRPr lang="en-US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Considers all possible retrieval times starting from the minimum in an exhaustive search manner. Worst case complexity is</a:t>
            </a:r>
          </a:p>
          <a:p>
            <a:r>
              <a:rPr lang="en-US" sz="1800" dirty="0" smtClean="0"/>
              <a:t>Adapt the binary capacity scaling technique presented in [Altiparmak’12].</a:t>
            </a:r>
          </a:p>
          <a:p>
            <a:pPr lvl="1"/>
            <a:r>
              <a:rPr lang="en-US" sz="1400" dirty="0" smtClean="0"/>
              <a:t>Worst case complexity becomes</a:t>
            </a:r>
          </a:p>
          <a:p>
            <a:r>
              <a:rPr lang="en-US" sz="1800" dirty="0" smtClean="0"/>
              <a:t>Performs better in practice thanks to the flow conservation property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Push-</a:t>
            </a:r>
            <a:r>
              <a:rPr lang="en-US" dirty="0" err="1" smtClean="0"/>
              <a:t>relabel</a:t>
            </a:r>
            <a:r>
              <a:rPr lang="en-US" dirty="0" smtClean="0"/>
              <a:t> Based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4152448" cy="31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914400" y="5638800"/>
            <a:ext cx="35052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6248399" y="1905000"/>
          <a:ext cx="863601" cy="304800"/>
        </p:xfrm>
        <a:graphic>
          <a:graphicData uri="http://schemas.openxmlformats.org/presentationml/2006/ole">
            <p:oleObj spid="_x0000_s95234" name="Equation" r:id="rId4" imgW="647640" imgH="2286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3762773" y="2514600"/>
          <a:ext cx="1495027" cy="316478"/>
        </p:xfrm>
        <a:graphic>
          <a:graphicData uri="http://schemas.openxmlformats.org/presentationml/2006/ole">
            <p:oleObj spid="_x0000_s95235" name="Equation" r:id="rId5" imgW="1079280" imgH="2286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00600" y="3962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Push-</a:t>
            </a:r>
            <a:r>
              <a:rPr lang="en-US" b="1" baseline="0" dirty="0" err="1" smtClean="0">
                <a:solidFill>
                  <a:srgbClr val="FF0000"/>
                </a:solidFill>
              </a:rPr>
              <a:t>relabel</a:t>
            </a:r>
            <a:r>
              <a:rPr lang="en-US" b="1" baseline="0" dirty="0" smtClean="0">
                <a:solidFill>
                  <a:srgbClr val="FF0000"/>
                </a:solidFill>
              </a:rPr>
              <a:t> operations are unchanged, integrated algorithm can easily be parallelized!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>
            <a:stCxn id="15" idx="3"/>
            <a:endCxn id="26" idx="2"/>
          </p:cNvCxnSpPr>
          <p:nvPr/>
        </p:nvCxnSpPr>
        <p:spPr bwMode="auto">
          <a:xfrm flipV="1">
            <a:off x="4419600" y="4885730"/>
            <a:ext cx="2286000" cy="94357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Ford-Fulkerson Based Solution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Push-</a:t>
            </a:r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relabel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Based 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Parallel Push-</a:t>
            </a:r>
            <a:r>
              <a:rPr lang="en-US" dirty="0" err="1" smtClean="0">
                <a:solidFill>
                  <a:srgbClr val="FF0000"/>
                </a:solidFill>
              </a:rPr>
              <a:t>relabel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Solution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376D7-68BF-4216-BA70-FA2AEE68A8D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</a:t>
            </a:r>
            <a:r>
              <a:rPr lang="en-US" sz="2400" dirty="0" smtClean="0"/>
              <a:t>new generation storage arrays are powered with multi-core processors</a:t>
            </a:r>
          </a:p>
          <a:p>
            <a:pPr lvl="1"/>
            <a:r>
              <a:rPr lang="en-US" sz="2000" dirty="0" smtClean="0"/>
              <a:t>EMC </a:t>
            </a:r>
            <a:r>
              <a:rPr lang="en-US" sz="2000" dirty="0" err="1" smtClean="0"/>
              <a:t>Symmetrix</a:t>
            </a:r>
            <a:r>
              <a:rPr lang="en-US" sz="2000" dirty="0" smtClean="0"/>
              <a:t> VMAX has four Quad-core 2.33 GHz Intel Xeon Processors</a:t>
            </a:r>
          </a:p>
          <a:p>
            <a:r>
              <a:rPr lang="en-US" sz="2400" dirty="0" smtClean="0"/>
              <a:t>We can reduce the computation time further by using parallel push-</a:t>
            </a:r>
            <a:r>
              <a:rPr lang="en-US" sz="2400" dirty="0" err="1" smtClean="0"/>
              <a:t>relabel</a:t>
            </a:r>
            <a:r>
              <a:rPr lang="en-US" sz="2400" dirty="0" smtClean="0"/>
              <a:t> implementation</a:t>
            </a:r>
          </a:p>
          <a:p>
            <a:r>
              <a:rPr lang="en-US" sz="2400" dirty="0" smtClean="0"/>
              <a:t>Many parallel push-</a:t>
            </a:r>
            <a:r>
              <a:rPr lang="en-US" sz="2400" dirty="0" err="1" smtClean="0"/>
              <a:t>relabel</a:t>
            </a:r>
            <a:r>
              <a:rPr lang="en-US" sz="2400" dirty="0" smtClean="0"/>
              <a:t> algorithms are proposed</a:t>
            </a:r>
          </a:p>
          <a:p>
            <a:pPr lvl="1"/>
            <a:r>
              <a:rPr lang="en-US" sz="2000" dirty="0" smtClean="0"/>
              <a:t>[Goldberg’88], [Anderson’92], [Bader’05], [Hong’11]</a:t>
            </a:r>
          </a:p>
          <a:p>
            <a:r>
              <a:rPr lang="en-US" sz="2400" dirty="0" smtClean="0"/>
              <a:t>Most recent implementation in [Hong’11] </a:t>
            </a:r>
            <a:r>
              <a:rPr lang="en-US" sz="2400" dirty="0" smtClean="0"/>
              <a:t>claims to outperform others.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smtClean="0"/>
              <a:t>Push-</a:t>
            </a:r>
            <a:r>
              <a:rPr lang="en-US" dirty="0" err="1" smtClean="0"/>
              <a:t>relabel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Uses the push-</a:t>
            </a:r>
            <a:r>
              <a:rPr lang="en-US" sz="2200" dirty="0" err="1" smtClean="0"/>
              <a:t>relabel</a:t>
            </a:r>
            <a:r>
              <a:rPr lang="en-US" sz="2200" dirty="0" smtClean="0"/>
              <a:t> technique proposed in [Goldberg’88]</a:t>
            </a:r>
          </a:p>
          <a:p>
            <a:r>
              <a:rPr lang="en-US" sz="2200" dirty="0" smtClean="0"/>
              <a:t>Multiple processes/threads do not need any locks or barriers to protect the push and </a:t>
            </a:r>
            <a:r>
              <a:rPr lang="en-US" sz="2200" dirty="0" err="1" smtClean="0"/>
              <a:t>relabel</a:t>
            </a:r>
            <a:r>
              <a:rPr lang="en-US" sz="2200" dirty="0" smtClean="0"/>
              <a:t> operations</a:t>
            </a:r>
          </a:p>
          <a:p>
            <a:r>
              <a:rPr lang="en-US" sz="2200" dirty="0" smtClean="0"/>
              <a:t>Each thread independently determines its own termination without using any locks or barriers</a:t>
            </a:r>
          </a:p>
          <a:p>
            <a:r>
              <a:rPr lang="en-US" sz="2200" dirty="0" smtClean="0"/>
              <a:t>Requires atomic read-modify-write instructions</a:t>
            </a:r>
          </a:p>
          <a:p>
            <a:pPr lvl="1"/>
            <a:r>
              <a:rPr lang="en-US" sz="2000" dirty="0" smtClean="0"/>
              <a:t>Shared flow and excess values are updated by multiple threads using atomic operations</a:t>
            </a:r>
          </a:p>
          <a:p>
            <a:r>
              <a:rPr lang="en-US" sz="2200" dirty="0" smtClean="0"/>
              <a:t>Complexity:</a:t>
            </a:r>
          </a:p>
          <a:p>
            <a:r>
              <a:rPr lang="en-US" sz="2200" dirty="0" smtClean="0"/>
              <a:t>We use [Hong’11]’s implementation for our parallel push-</a:t>
            </a:r>
            <a:r>
              <a:rPr lang="en-US" sz="2200" dirty="0" err="1" smtClean="0"/>
              <a:t>relabel</a:t>
            </a:r>
            <a:r>
              <a:rPr lang="en-US" sz="2200" dirty="0" smtClean="0"/>
              <a:t> based solution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Push-</a:t>
            </a:r>
            <a:r>
              <a:rPr lang="en-US" dirty="0" err="1" smtClean="0"/>
              <a:t>relabel</a:t>
            </a:r>
            <a:r>
              <a:rPr lang="en-US" dirty="0" smtClean="0"/>
              <a:t> </a:t>
            </a:r>
            <a:r>
              <a:rPr lang="en-US" dirty="0" smtClean="0"/>
              <a:t>Solution:</a:t>
            </a:r>
            <a:br>
              <a:rPr lang="en-US" dirty="0" smtClean="0"/>
            </a:br>
            <a:r>
              <a:rPr lang="en-US" dirty="0" smtClean="0"/>
              <a:t>[Hong’11]’s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362200" y="4572000"/>
          <a:ext cx="1121173" cy="381000"/>
        </p:xfrm>
        <a:graphic>
          <a:graphicData uri="http://schemas.openxmlformats.org/presentationml/2006/ole">
            <p:oleObj spid="_x0000_s107522" name="Equation" r:id="rId3" imgW="6728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Ford-Fulkerson Based Solution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Push-</a:t>
            </a:r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relabel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Based Solution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Parallel Push-</a:t>
            </a:r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relabel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Solution</a:t>
            </a: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376D7-68BF-4216-BA70-FA2AEE68A8D6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Algorithms are implemented in C++ except the parallel </a:t>
            </a:r>
            <a:r>
              <a:rPr lang="en-US" sz="2400" dirty="0" smtClean="0"/>
              <a:t>implementation, </a:t>
            </a:r>
            <a:r>
              <a:rPr lang="en-US" sz="2400" dirty="0" smtClean="0"/>
              <a:t>which uses C with </a:t>
            </a:r>
            <a:r>
              <a:rPr lang="en-US" sz="2400" dirty="0" err="1" smtClean="0"/>
              <a:t>pthreads</a:t>
            </a:r>
            <a:endParaRPr lang="en-US" sz="2400" dirty="0" smtClean="0"/>
          </a:p>
          <a:p>
            <a:r>
              <a:rPr lang="en-US" sz="2400" dirty="0" smtClean="0"/>
              <a:t>We used LEDA 3.4.1 library for the graph structure and black-box max-flow calculation</a:t>
            </a:r>
          </a:p>
          <a:p>
            <a:pPr lvl="1"/>
            <a:r>
              <a:rPr lang="en-US" sz="2000" dirty="0" smtClean="0"/>
              <a:t>LEDA uses Goldberg and </a:t>
            </a:r>
            <a:r>
              <a:rPr lang="en-US" sz="2000" dirty="0" err="1" smtClean="0"/>
              <a:t>Tarjan’s</a:t>
            </a:r>
            <a:r>
              <a:rPr lang="en-US" sz="2000" dirty="0" smtClean="0"/>
              <a:t> Push-</a:t>
            </a:r>
            <a:r>
              <a:rPr lang="en-US" sz="2000" dirty="0" err="1" smtClean="0"/>
              <a:t>relabel</a:t>
            </a:r>
            <a:r>
              <a:rPr lang="en-US" sz="2000" dirty="0" smtClean="0"/>
              <a:t> algorithm for max-flow (O(|V|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complexity)</a:t>
            </a:r>
          </a:p>
          <a:p>
            <a:r>
              <a:rPr lang="en-US" sz="2400" dirty="0" smtClean="0"/>
              <a:t>Integrated Push-</a:t>
            </a:r>
            <a:r>
              <a:rPr lang="en-US" sz="2400" dirty="0" err="1" smtClean="0"/>
              <a:t>relabel</a:t>
            </a:r>
            <a:r>
              <a:rPr lang="en-US" sz="2400" dirty="0" smtClean="0"/>
              <a:t> algorithm is implemented on top of LEDA’s max-flow implementation for </a:t>
            </a:r>
            <a:r>
              <a:rPr lang="en-US" sz="2400" dirty="0" smtClean="0"/>
              <a:t>fair comparison</a:t>
            </a:r>
            <a:endParaRPr lang="en-US" sz="2400" dirty="0" smtClean="0"/>
          </a:p>
          <a:p>
            <a:r>
              <a:rPr lang="en-US" sz="2400" dirty="0" smtClean="0"/>
              <a:t>Algorithms are compiled using </a:t>
            </a:r>
            <a:r>
              <a:rPr lang="en-US" sz="2400" dirty="0" err="1" smtClean="0"/>
              <a:t>g</a:t>
            </a:r>
            <a:r>
              <a:rPr lang="en-US" sz="2400" dirty="0" err="1" smtClean="0"/>
              <a:t>cc</a:t>
            </a:r>
            <a:r>
              <a:rPr lang="en-US" sz="2400" dirty="0" smtClean="0"/>
              <a:t>/g++ </a:t>
            </a:r>
            <a:r>
              <a:rPr lang="en-US" sz="2400" dirty="0" smtClean="0"/>
              <a:t>version </a:t>
            </a:r>
            <a:r>
              <a:rPr lang="en-US" sz="2400" dirty="0" smtClean="0"/>
              <a:t>4.4.3 and </a:t>
            </a:r>
            <a:r>
              <a:rPr lang="en-US" sz="2400" dirty="0" smtClean="0"/>
              <a:t>compiler optimization levels resulting the fastest execution time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Load </a:t>
            </a:r>
            <a:r>
              <a:rPr lang="en-US" sz="2400" dirty="0" smtClean="0"/>
              <a:t>1</a:t>
            </a:r>
          </a:p>
          <a:p>
            <a:pPr lvl="1"/>
            <a:r>
              <a:rPr lang="en-US" sz="2000" dirty="0" smtClean="0"/>
              <a:t>Distribution of queries are similar to the distribution of the queries in a particular query </a:t>
            </a:r>
            <a:r>
              <a:rPr lang="en-US" sz="2000" dirty="0" smtClean="0"/>
              <a:t>type (Range, Arbitrary, or Connected )</a:t>
            </a:r>
            <a:endParaRPr lang="en-US" sz="2000" dirty="0" smtClean="0"/>
          </a:p>
          <a:p>
            <a:pPr lvl="1"/>
            <a:r>
              <a:rPr lang="en-US" sz="2000" dirty="0" smtClean="0"/>
              <a:t>Expected bucket size is                 for range queries and                 for arbitrary queries </a:t>
            </a:r>
          </a:p>
          <a:p>
            <a:r>
              <a:rPr lang="en-US" sz="2400" dirty="0" smtClean="0"/>
              <a:t>Load 2</a:t>
            </a:r>
          </a:p>
          <a:p>
            <a:pPr lvl="1"/>
            <a:r>
              <a:rPr lang="en-US" sz="2000" dirty="0" smtClean="0"/>
              <a:t>Distribution of queries is </a:t>
            </a:r>
            <a:r>
              <a:rPr lang="en-US" sz="2000" dirty="0" smtClean="0"/>
              <a:t>uniform. </a:t>
            </a:r>
            <a:r>
              <a:rPr lang="en-US" sz="2000" dirty="0" smtClean="0"/>
              <a:t>Expected bucket size is </a:t>
            </a:r>
          </a:p>
          <a:p>
            <a:r>
              <a:rPr lang="en-US" sz="2400" dirty="0" smtClean="0"/>
              <a:t>Load 3</a:t>
            </a:r>
          </a:p>
          <a:p>
            <a:pPr lvl="1"/>
            <a:r>
              <a:rPr lang="en-US" sz="2000" dirty="0" smtClean="0"/>
              <a:t>Smaller queries are more </a:t>
            </a:r>
            <a:r>
              <a:rPr lang="en-US" sz="2000" dirty="0" smtClean="0"/>
              <a:t>likely. </a:t>
            </a:r>
            <a:endParaRPr lang="en-US" sz="2000" dirty="0" smtClean="0"/>
          </a:p>
          <a:p>
            <a:pPr lvl="1"/>
            <a:r>
              <a:rPr lang="en-US" sz="2000" dirty="0" smtClean="0"/>
              <a:t>Expected bucket size is much smaller than the other loads,       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Query Loads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886200" y="2643390"/>
          <a:ext cx="1030860" cy="557010"/>
        </p:xfrm>
        <a:graphic>
          <a:graphicData uri="http://schemas.openxmlformats.org/presentationml/2006/ole">
            <p:oleObj spid="_x0000_s102404" name="Equation" r:id="rId3" imgW="774360" imgH="419040" progId="Equation.3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7543799" y="2667000"/>
          <a:ext cx="987165" cy="533400"/>
        </p:xfrm>
        <a:graphic>
          <a:graphicData uri="http://schemas.openxmlformats.org/presentationml/2006/ole">
            <p:oleObj spid="_x0000_s102405" name="Equation" r:id="rId4" imgW="774360" imgH="419040" progId="Equation.3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7712075" y="3733800"/>
          <a:ext cx="365125" cy="571762"/>
        </p:xfrm>
        <a:graphic>
          <a:graphicData uri="http://schemas.openxmlformats.org/presentationml/2006/ole">
            <p:oleObj spid="_x0000_s102406" name="Equation" r:id="rId5" imgW="266400" imgH="419040" progId="Equation.3">
              <p:embed/>
            </p:oleObj>
          </a:graphicData>
        </a:graphic>
      </p:graphicFrame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7870825" y="4876801"/>
          <a:ext cx="464045" cy="685800"/>
        </p:xfrm>
        <a:graphic>
          <a:graphicData uri="http://schemas.openxmlformats.org/presentationml/2006/ole">
            <p:oleObj spid="_x0000_s102409" name="Equation" r:id="rId6" imgW="2664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972300" y="1642646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448300" y="1642646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24300" y="1642646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76300" y="1642646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00300" y="1642646"/>
            <a:ext cx="1295400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81400" y="4114800"/>
          <a:ext cx="1905000" cy="1905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Declustering and Parallel I/O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3581400" y="4114800"/>
            <a:ext cx="381000" cy="1905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100" y="3242846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0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667000" y="3242846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1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191000" y="3242846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2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3242846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3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239000" y="3242846"/>
            <a:ext cx="7537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/>
              <a:t>Disk 4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85900" y="1337846"/>
            <a:ext cx="60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4382294" y="118465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5400000">
            <a:off x="1334294" y="148945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rot="5400000">
            <a:off x="2858294" y="148945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rot="5400000">
            <a:off x="4382294" y="148945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rot="5400000">
            <a:off x="7428706" y="148945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rot="5400000">
            <a:off x="5906294" y="1489452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4" name="Diagram 83"/>
          <p:cNvGraphicFramePr/>
          <p:nvPr/>
        </p:nvGraphicFramePr>
        <p:xfrm>
          <a:off x="3581400" y="4114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5" name="Diagram 94"/>
          <p:cNvGraphicFramePr/>
          <p:nvPr/>
        </p:nvGraphicFramePr>
        <p:xfrm>
          <a:off x="4724400" y="4876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7" name="Diagram 96"/>
          <p:cNvGraphicFramePr/>
          <p:nvPr/>
        </p:nvGraphicFramePr>
        <p:xfrm>
          <a:off x="3962400" y="5638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8" name="Diagram 77"/>
          <p:cNvGraphicFramePr/>
          <p:nvPr/>
        </p:nvGraphicFramePr>
        <p:xfrm>
          <a:off x="3962400" y="4114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79" name="Diagram 78"/>
          <p:cNvGraphicFramePr/>
          <p:nvPr/>
        </p:nvGraphicFramePr>
        <p:xfrm>
          <a:off x="4343400" y="4114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80" name="Diagram 79"/>
          <p:cNvGraphicFramePr/>
          <p:nvPr/>
        </p:nvGraphicFramePr>
        <p:xfrm>
          <a:off x="4724400" y="4114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81" name="Diagram 80"/>
          <p:cNvGraphicFramePr/>
          <p:nvPr/>
        </p:nvGraphicFramePr>
        <p:xfrm>
          <a:off x="5105400" y="4114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82" name="Diagram 81"/>
          <p:cNvGraphicFramePr/>
          <p:nvPr/>
        </p:nvGraphicFramePr>
        <p:xfrm>
          <a:off x="3581400" y="4495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83" name="Diagram 82"/>
          <p:cNvGraphicFramePr/>
          <p:nvPr/>
        </p:nvGraphicFramePr>
        <p:xfrm>
          <a:off x="3962400" y="4495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86" name="Diagram 85"/>
          <p:cNvGraphicFramePr/>
          <p:nvPr/>
        </p:nvGraphicFramePr>
        <p:xfrm>
          <a:off x="4343400" y="4495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87" name="Diagram 86"/>
          <p:cNvGraphicFramePr/>
          <p:nvPr/>
        </p:nvGraphicFramePr>
        <p:xfrm>
          <a:off x="4724400" y="4495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graphicFrame>
        <p:nvGraphicFramePr>
          <p:cNvPr id="88" name="Diagram 87"/>
          <p:cNvGraphicFramePr/>
          <p:nvPr/>
        </p:nvGraphicFramePr>
        <p:xfrm>
          <a:off x="5105400" y="4876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9" r:lo="rId60" r:qs="rId61" r:cs="rId62"/>
          </a:graphicData>
        </a:graphic>
      </p:graphicFrame>
      <p:graphicFrame>
        <p:nvGraphicFramePr>
          <p:cNvPr id="89" name="Diagram 88"/>
          <p:cNvGraphicFramePr/>
          <p:nvPr/>
        </p:nvGraphicFramePr>
        <p:xfrm>
          <a:off x="3581400" y="4876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4" r:lo="rId65" r:qs="rId66" r:cs="rId67"/>
          </a:graphicData>
        </a:graphic>
      </p:graphicFrame>
      <p:graphicFrame>
        <p:nvGraphicFramePr>
          <p:cNvPr id="90" name="Diagram 89"/>
          <p:cNvGraphicFramePr/>
          <p:nvPr/>
        </p:nvGraphicFramePr>
        <p:xfrm>
          <a:off x="3962400" y="4876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9" r:lo="rId70" r:qs="rId71" r:cs="rId72"/>
          </a:graphicData>
        </a:graphic>
      </p:graphicFrame>
      <p:graphicFrame>
        <p:nvGraphicFramePr>
          <p:cNvPr id="91" name="Diagram 90"/>
          <p:cNvGraphicFramePr/>
          <p:nvPr/>
        </p:nvGraphicFramePr>
        <p:xfrm>
          <a:off x="4343400" y="4876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4" r:lo="rId75" r:qs="rId76" r:cs="rId77"/>
          </a:graphicData>
        </a:graphic>
      </p:graphicFrame>
      <p:graphicFrame>
        <p:nvGraphicFramePr>
          <p:cNvPr id="92" name="Diagram 91"/>
          <p:cNvGraphicFramePr/>
          <p:nvPr/>
        </p:nvGraphicFramePr>
        <p:xfrm>
          <a:off x="4724400" y="5257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9" r:lo="rId80" r:qs="rId81" r:cs="rId82"/>
          </a:graphicData>
        </a:graphic>
      </p:graphicFrame>
      <p:graphicFrame>
        <p:nvGraphicFramePr>
          <p:cNvPr id="93" name="Diagram 92"/>
          <p:cNvGraphicFramePr/>
          <p:nvPr/>
        </p:nvGraphicFramePr>
        <p:xfrm>
          <a:off x="5105400" y="5257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4" r:lo="rId85" r:qs="rId86" r:cs="rId87"/>
          </a:graphicData>
        </a:graphic>
      </p:graphicFrame>
      <p:graphicFrame>
        <p:nvGraphicFramePr>
          <p:cNvPr id="94" name="Diagram 93"/>
          <p:cNvGraphicFramePr/>
          <p:nvPr/>
        </p:nvGraphicFramePr>
        <p:xfrm>
          <a:off x="3581400" y="5257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9" r:lo="rId90" r:qs="rId91" r:cs="rId92"/>
          </a:graphicData>
        </a:graphic>
      </p:graphicFrame>
      <p:graphicFrame>
        <p:nvGraphicFramePr>
          <p:cNvPr id="131" name="Diagram 130"/>
          <p:cNvGraphicFramePr/>
          <p:nvPr/>
        </p:nvGraphicFramePr>
        <p:xfrm>
          <a:off x="3962400" y="5257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4" r:lo="rId95" r:qs="rId96" r:cs="rId97"/>
          </a:graphicData>
        </a:graphic>
      </p:graphicFrame>
      <p:graphicFrame>
        <p:nvGraphicFramePr>
          <p:cNvPr id="132" name="Diagram 131"/>
          <p:cNvGraphicFramePr/>
          <p:nvPr/>
        </p:nvGraphicFramePr>
        <p:xfrm>
          <a:off x="4343400" y="5638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9" r:lo="rId100" r:qs="rId101" r:cs="rId102"/>
          </a:graphicData>
        </a:graphic>
      </p:graphicFrame>
      <p:graphicFrame>
        <p:nvGraphicFramePr>
          <p:cNvPr id="134" name="Diagram 133"/>
          <p:cNvGraphicFramePr/>
          <p:nvPr/>
        </p:nvGraphicFramePr>
        <p:xfrm>
          <a:off x="4724400" y="5638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4" r:lo="rId105" r:qs="rId106" r:cs="rId107"/>
          </a:graphicData>
        </a:graphic>
      </p:graphicFrame>
      <p:graphicFrame>
        <p:nvGraphicFramePr>
          <p:cNvPr id="135" name="Diagram 134"/>
          <p:cNvGraphicFramePr/>
          <p:nvPr/>
        </p:nvGraphicFramePr>
        <p:xfrm>
          <a:off x="5105400" y="5638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9" r:lo="rId110" r:qs="rId111" r:cs="rId112"/>
          </a:graphicData>
        </a:graphic>
      </p:graphicFrame>
      <p:graphicFrame>
        <p:nvGraphicFramePr>
          <p:cNvPr id="136" name="Diagram 135"/>
          <p:cNvGraphicFramePr/>
          <p:nvPr/>
        </p:nvGraphicFramePr>
        <p:xfrm>
          <a:off x="3581400" y="5638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4" r:lo="rId115" r:qs="rId116" r:cs="rId117"/>
          </a:graphicData>
        </a:graphic>
      </p:graphicFrame>
      <p:graphicFrame>
        <p:nvGraphicFramePr>
          <p:cNvPr id="85" name="Diagram 84"/>
          <p:cNvGraphicFramePr/>
          <p:nvPr/>
        </p:nvGraphicFramePr>
        <p:xfrm>
          <a:off x="5105400" y="4495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9" r:lo="rId120" r:qs="rId121" r:cs="rId122"/>
          </a:graphicData>
        </a:graphic>
      </p:graphicFrame>
      <p:graphicFrame>
        <p:nvGraphicFramePr>
          <p:cNvPr id="96" name="Diagram 95"/>
          <p:cNvGraphicFramePr/>
          <p:nvPr/>
        </p:nvGraphicFramePr>
        <p:xfrm>
          <a:off x="4343400" y="5257800"/>
          <a:ext cx="381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4" r:lo="rId125" r:qs="rId126" r:cs="rId127"/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Equation" r:id="rId129" imgW="114120" imgH="21564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800600" y="866001"/>
            <a:ext cx="10668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/>
              <a:t>1 Access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7917 -0.3055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5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875 -0.36111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0417 -0.3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17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0416 -0.4055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20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875 -0.3944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584 -0.3055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5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5417 -0.36111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7084 -0.35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7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917 -0.405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20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625 -0.39444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083 -0.3055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5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083 -0.36111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625 -0.3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7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5417 -0.40555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0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375 -0.3944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0417 -0.3055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584 -0.36111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8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875 -0.35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75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7917 -0.40555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03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875 -0.39444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2916 -0.3055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15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2083 -0.36111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81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125 -0.3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7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0416 -0.40555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20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42083 -0.39444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repeatCount="indefinite" accel="50000" decel="50000" fill="remove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7916 -0.30556 C -0.2783 -0.31736 -0.27708 -0.32708 -0.27066 -0.33565 C -0.26962 -0.33981 -0.26736 -0.34236 -0.2651 -0.3456 C -0.26337 -0.34838 -0.25937 -0.35324 -0.25937 -0.35324 C -0.25677 -0.36412 -0.26094 -0.34838 -0.25555 -0.36088 C -0.25399 -0.36458 -0.25416 -0.36921 -0.25364 -0.37338 C -0.2533 -0.38472 -0.25642 -0.42569 -0.24705 -0.43009 C -0.21875 -0.42755 -0.22309 -0.42778 -0.18298 -0.4287 C -0.14097 -0.43264 -0.10416 -0.43194 -0.05937 -0.43241 C -0.04583 -0.43333 -0.03611 -0.43472 -0.02344 -0.43634 C 0.01007 -0.43519 0.04306 -0.43588 0.07656 -0.4375 C 0.07882 -0.43796 0.08195 -0.43634 0.08316 -0.43889 C 0.08455 -0.4419 0.08125 -0.45278 0.08021 -0.45648 C 0.07969 -0.46134 0.0783 -0.46667 0.0783 -0.47153 " pathEditMode="relative" ptsTypes="fffffffffffffA">
                                      <p:cBhvr>
                                        <p:cTn id="20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6 -0.36111 C -0.05486 -0.38935 -0.05312 -0.42731 -0.07396 -0.44537 C -0.07691 -0.45116 -0.0776 -0.45833 -0.08055 -0.46412 C -0.08107 -0.46759 -0.08333 -0.47106 -0.08246 -0.4743 C -0.08038 -0.4831 -0.06684 -0.48541 -0.06076 -0.48565 C -0.02673 -0.48634 0.00712 -0.48634 0.04115 -0.4868 C 0.05469 -0.48958 0.07049 -0.48148 0.08177 -0.4919 C 0.0842 -0.50208 0.08368 -0.50972 0.08368 -0.52083 " pathEditMode="relative" ptsTypes="fffffffA">
                                      <p:cBhvr>
                                        <p:cTn id="20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25 -0.35 C 0.06962 -0.35648 0.07136 -0.36273 0.0757 -0.37153 C 0.07847 -0.38333 0.0809 -0.39444 0.08229 -0.40671 C 0.08299 -0.41806 0.08351 -0.42917 0.0842 -0.44051 C 0.08455 -0.44722 0.08611 -0.46065 0.08611 -0.46065 C 0.08542 -0.49907 0.08698 -0.53588 0.08698 -0.57384 " pathEditMode="relative" ptsTypes="fffffA">
                                      <p:cBhvr>
                                        <p:cTn id="2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917 -0.40555 C 0.27847 -0.42477 0.27795 -0.44421 0.27726 -0.46342 C 0.27673 -0.47777 0.27795 -0.4949 0.27153 -0.5074 C 0.26979 -0.51504 0.26788 -0.52315 0.26493 -0.53009 C 0.26371 -0.53264 0.26111 -0.5375 0.26111 -0.5375 C 0.25903 -0.54676 0.25712 -0.55625 0.25451 -0.56527 C 0.25278 -0.58125 0.24844 -0.59768 0.23576 -0.60301 C 0.21823 -0.60208 0.20278 -0.60254 0.18576 -0.60671 C 0.1658 -0.60555 0.15278 -0.6037 0.13194 -0.60301 C 0.1243 -0.60231 0.11684 -0.60162 0.10937 -0.5993 C 0.10312 -0.59977 0.0967 -0.59907 0.09045 -0.60046 C 0.08437 -0.60185 0.08576 -0.62361 0.08576 -0.62569 " pathEditMode="relative" ptsTypes="fffffffffffA">
                                      <p:cBhvr>
                                        <p:cTn id="2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accel="50000" decel="50000" fill="remove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2084 -0.39445 C 0.42309 -0.41296 0.42066 -0.4331 0.4257 -0.45093 C 0.42709 -0.46111 0.429 -0.47107 0.43039 -0.48125 C 0.42986 -0.50972 0.42969 -0.53148 0.42657 -0.55787 C 0.42605 -0.57801 0.42639 -0.60116 0.42084 -0.62083 C 0.42049 -0.62917 0.42396 -0.64074 0.4191 -0.64607 C 0.41615 -0.64931 0.41146 -0.64815 0.40764 -0.64861 C 0.37292 -0.65278 0.33889 -0.65394 0.304 -0.65486 C 0.27535 -0.65833 0.2467 -0.65556 0.21806 -0.65347 C 0.1967 -0.65394 0.10712 -0.64838 0.09254 -0.65972 C 0.09098 -0.66644 0.08976 -0.67431 0.08976 -0.68125 " pathEditMode="relative" ptsTypes="ffffffffffA">
                                      <p:cBhvr>
                                        <p:cTn id="21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7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19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0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Graphic spid="84" grpId="0">
        <p:bldAsOne/>
      </p:bldGraphic>
      <p:bldGraphic spid="84" grpId="1">
        <p:bldAsOne/>
      </p:bldGraphic>
      <p:bldGraphic spid="84" grpId="2">
        <p:bldAsOne/>
      </p:bldGraphic>
      <p:bldGraphic spid="84" grpId="3">
        <p:bldAsOne/>
      </p:bldGraphic>
      <p:bldGraphic spid="95" grpId="0">
        <p:bldAsOne/>
      </p:bldGraphic>
      <p:bldGraphic spid="95" grpId="1">
        <p:bldAsOne/>
      </p:bldGraphic>
      <p:bldGraphic spid="95" grpId="2">
        <p:bldAsOne/>
      </p:bldGraphic>
      <p:bldGraphic spid="97" grpId="0">
        <p:bldAsOne/>
      </p:bldGraphic>
      <p:bldGraphic spid="97" grpId="1">
        <p:bldAsOne/>
      </p:bldGraphic>
      <p:bldGraphic spid="97" grpId="2">
        <p:bldAsOne/>
      </p:bldGraphic>
      <p:bldGraphic spid="78" grpId="0">
        <p:bldAsOne/>
      </p:bldGraphic>
      <p:bldGraphic spid="78" grpId="1">
        <p:bldAsOne/>
      </p:bldGraphic>
      <p:bldGraphic spid="78" grpId="2">
        <p:bldAsOne/>
      </p:bldGraphic>
      <p:bldGraphic spid="79" grpId="0">
        <p:bldAsOne/>
      </p:bldGraphic>
      <p:bldGraphic spid="79" grpId="1">
        <p:bldAsOne/>
      </p:bldGraphic>
      <p:bldGraphic spid="79" grpId="2">
        <p:bldAsOne/>
      </p:bldGraphic>
      <p:bldGraphic spid="80" grpId="0">
        <p:bldAsOne/>
      </p:bldGraphic>
      <p:bldGraphic spid="80" grpId="1">
        <p:bldAsOne/>
      </p:bldGraphic>
      <p:bldGraphic spid="80" grpId="2">
        <p:bldAsOne/>
      </p:bldGraphic>
      <p:bldGraphic spid="81" grpId="0">
        <p:bldAsOne/>
      </p:bldGraphic>
      <p:bldGraphic spid="81" grpId="1">
        <p:bldAsOne/>
      </p:bldGraphic>
      <p:bldGraphic spid="81" grpId="2">
        <p:bldAsOne/>
      </p:bldGraphic>
      <p:bldGraphic spid="82" grpId="0">
        <p:bldAsOne/>
      </p:bldGraphic>
      <p:bldGraphic spid="82" grpId="1">
        <p:bldAsOne/>
      </p:bldGraphic>
      <p:bldGraphic spid="82" grpId="2">
        <p:bldAsOne/>
      </p:bldGraphic>
      <p:bldGraphic spid="82" grpId="3">
        <p:bldAsOne/>
      </p:bldGraphic>
      <p:bldGraphic spid="83" grpId="0">
        <p:bldAsOne/>
      </p:bldGraphic>
      <p:bldGraphic spid="83" grpId="1">
        <p:bldAsOne/>
      </p:bldGraphic>
      <p:bldGraphic spid="83" grpId="2">
        <p:bldAsOne/>
      </p:bldGraphic>
      <p:bldGraphic spid="86" grpId="0">
        <p:bldAsOne/>
      </p:bldGraphic>
      <p:bldGraphic spid="86" grpId="1">
        <p:bldAsOne/>
      </p:bldGraphic>
      <p:bldGraphic spid="86" grpId="2">
        <p:bldAsOne/>
      </p:bldGraphic>
      <p:bldGraphic spid="87" grpId="0">
        <p:bldAsOne/>
      </p:bldGraphic>
      <p:bldGraphic spid="87" grpId="1">
        <p:bldAsOne/>
      </p:bldGraphic>
      <p:bldGraphic spid="87" grpId="2">
        <p:bldAsOne/>
      </p:bldGraphic>
      <p:bldGraphic spid="88" grpId="0">
        <p:bldAsOne/>
      </p:bldGraphic>
      <p:bldGraphic spid="88" grpId="1">
        <p:bldAsOne/>
      </p:bldGraphic>
      <p:bldGraphic spid="88" grpId="2">
        <p:bldAsOne/>
      </p:bldGraphic>
      <p:bldGraphic spid="89" grpId="0">
        <p:bldAsOne/>
      </p:bldGraphic>
      <p:bldGraphic spid="89" grpId="1">
        <p:bldAsOne/>
      </p:bldGraphic>
      <p:bldGraphic spid="89" grpId="2">
        <p:bldAsOne/>
      </p:bldGraphic>
      <p:bldGraphic spid="89" grpId="3">
        <p:bldAsOne/>
      </p:bldGraphic>
      <p:bldGraphic spid="90" grpId="0">
        <p:bldAsOne/>
      </p:bldGraphic>
      <p:bldGraphic spid="90" grpId="1">
        <p:bldAsOne/>
      </p:bldGraphic>
      <p:bldGraphic spid="90" grpId="2">
        <p:bldAsOne/>
      </p:bldGraphic>
      <p:bldGraphic spid="91" grpId="0">
        <p:bldAsOne/>
      </p:bldGraphic>
      <p:bldGraphic spid="91" grpId="1">
        <p:bldAsOne/>
      </p:bldGraphic>
      <p:bldGraphic spid="91" grpId="2">
        <p:bldAsOne/>
      </p:bldGraphic>
      <p:bldGraphic spid="92" grpId="0">
        <p:bldAsOne/>
      </p:bldGraphic>
      <p:bldGraphic spid="92" grpId="1">
        <p:bldAsOne/>
      </p:bldGraphic>
      <p:bldGraphic spid="92" grpId="2">
        <p:bldAsOne/>
      </p:bldGraphic>
      <p:bldGraphic spid="93" grpId="0">
        <p:bldAsOne/>
      </p:bldGraphic>
      <p:bldGraphic spid="93" grpId="1">
        <p:bldAsOne/>
      </p:bldGraphic>
      <p:bldGraphic spid="93" grpId="2">
        <p:bldAsOne/>
      </p:bldGraphic>
      <p:bldGraphic spid="94" grpId="0">
        <p:bldAsOne/>
      </p:bldGraphic>
      <p:bldGraphic spid="94" grpId="1">
        <p:bldAsOne/>
      </p:bldGraphic>
      <p:bldGraphic spid="94" grpId="2">
        <p:bldAsOne/>
      </p:bldGraphic>
      <p:bldGraphic spid="94" grpId="3">
        <p:bldAsOne/>
      </p:bldGraphic>
      <p:bldGraphic spid="131" grpId="0">
        <p:bldAsOne/>
      </p:bldGraphic>
      <p:bldGraphic spid="131" grpId="1">
        <p:bldAsOne/>
      </p:bldGraphic>
      <p:bldGraphic spid="131" grpId="2">
        <p:bldAsOne/>
      </p:bldGraphic>
      <p:bldGraphic spid="132" grpId="0">
        <p:bldAsOne/>
      </p:bldGraphic>
      <p:bldGraphic spid="132" grpId="1">
        <p:bldAsOne/>
      </p:bldGraphic>
      <p:bldGraphic spid="132" grpId="2">
        <p:bldAsOne/>
      </p:bldGraphic>
      <p:bldGraphic spid="134" grpId="0">
        <p:bldAsOne/>
      </p:bldGraphic>
      <p:bldGraphic spid="134" grpId="1">
        <p:bldAsOne/>
      </p:bldGraphic>
      <p:bldGraphic spid="134" grpId="2">
        <p:bldAsOne/>
      </p:bldGraphic>
      <p:bldGraphic spid="135" grpId="0">
        <p:bldAsOne/>
      </p:bldGraphic>
      <p:bldGraphic spid="135" grpId="1">
        <p:bldAsOne/>
      </p:bldGraphic>
      <p:bldGraphic spid="135" grpId="2">
        <p:bldAsOne/>
      </p:bldGraphic>
      <p:bldGraphic spid="136" grpId="0">
        <p:bldAsOne/>
      </p:bldGraphic>
      <p:bldGraphic spid="136" grpId="1">
        <p:bldAsOne/>
      </p:bldGraphic>
      <p:bldGraphic spid="136" grpId="2">
        <p:bldAsOne/>
      </p:bldGraphic>
      <p:bldGraphic spid="136" grpId="3">
        <p:bldAsOne/>
      </p:bldGraphic>
      <p:bldGraphic spid="85" grpId="0">
        <p:bldAsOne/>
      </p:bldGraphic>
      <p:bldGraphic spid="85" grpId="1">
        <p:bldAsOne/>
      </p:bldGraphic>
      <p:bldGraphic spid="85" grpId="2">
        <p:bldAsOne/>
      </p:bldGraphic>
      <p:bldGraphic spid="96" grpId="0">
        <p:bldAsOne/>
      </p:bldGraphic>
      <p:bldGraphic spid="96" grpId="1">
        <p:bldAsOne/>
      </p:bldGraphic>
      <p:bldGraphic spid="96" grpId="2">
        <p:bldAsOne/>
      </p:bldGraphic>
      <p:bldP spid="65" grpId="1"/>
      <p:bldP spid="6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com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5732" y="1684305"/>
            <a:ext cx="3237709" cy="22701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Execution Time</a:t>
            </a:r>
            <a:r>
              <a:rPr lang="en-US" sz="3600" smtClean="0"/>
              <a:t>: Ford-Fulkerson </a:t>
            </a:r>
            <a:r>
              <a:rPr lang="en-US" sz="3600" dirty="0" smtClean="0"/>
              <a:t>vs. Push-</a:t>
            </a:r>
            <a:r>
              <a:rPr lang="en-US" sz="3600" dirty="0" err="1" smtClean="0"/>
              <a:t>relabel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pic>
        <p:nvPicPr>
          <p:cNvPr id="8" name="Picture 7" descr="4co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6880" y="1684305"/>
            <a:ext cx="3237709" cy="2270190"/>
          </a:xfrm>
          <a:prstGeom prst="rect">
            <a:avLst/>
          </a:prstGeom>
        </p:spPr>
      </p:pic>
      <p:pic>
        <p:nvPicPr>
          <p:cNvPr id="9" name="Picture 8" descr="6com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3146" y="4046505"/>
            <a:ext cx="3237709" cy="2270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31865" y="13524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0465" y="13524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2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3065" y="373380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3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com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5732" y="1684305"/>
            <a:ext cx="3237708" cy="22701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Execution Time Ratio: Push-</a:t>
            </a:r>
            <a:r>
              <a:rPr lang="en-US" sz="3600" dirty="0" err="1" smtClean="0"/>
              <a:t>relabel</a:t>
            </a:r>
            <a:r>
              <a:rPr lang="en-US" sz="3600" dirty="0" smtClean="0"/>
              <a:t> Black-Box/Integrated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pic>
        <p:nvPicPr>
          <p:cNvPr id="8" name="Picture 7" descr="4co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6880" y="1684305"/>
            <a:ext cx="3237708" cy="2270190"/>
          </a:xfrm>
          <a:prstGeom prst="rect">
            <a:avLst/>
          </a:prstGeom>
        </p:spPr>
      </p:pic>
      <p:pic>
        <p:nvPicPr>
          <p:cNvPr id="9" name="Picture 8" descr="6com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3146" y="4046505"/>
            <a:ext cx="3237708" cy="2270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31865" y="13524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0465" y="13524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2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3065" y="373380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3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com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3570" y="1684305"/>
            <a:ext cx="3202031" cy="22701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Execution Time Ratio: Push-</a:t>
            </a:r>
            <a:r>
              <a:rPr lang="en-US" sz="3600" dirty="0" err="1" smtClean="0"/>
              <a:t>relabel</a:t>
            </a:r>
            <a:r>
              <a:rPr lang="en-US" sz="3600" dirty="0" smtClean="0"/>
              <a:t> Sequential/Parallel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pic>
        <p:nvPicPr>
          <p:cNvPr id="8" name="Picture 7" descr="4co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4718" y="1684305"/>
            <a:ext cx="3202031" cy="2270190"/>
          </a:xfrm>
          <a:prstGeom prst="rect">
            <a:avLst/>
          </a:prstGeom>
        </p:spPr>
      </p:pic>
      <p:pic>
        <p:nvPicPr>
          <p:cNvPr id="9" name="Picture 8" descr="6com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0984" y="4046505"/>
            <a:ext cx="3202031" cy="2270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31865" y="13524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0465" y="13524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2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3065" y="373380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Load 1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Ford-Fulkerson Based Solution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Push-</a:t>
            </a:r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relabel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Based Solution</a:t>
            </a: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Parallel Push-</a:t>
            </a:r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relabel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Solution</a:t>
            </a: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376D7-68BF-4216-BA70-FA2AEE68A8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Integrated Push-</a:t>
            </a:r>
            <a:r>
              <a:rPr lang="en-US" sz="2400" dirty="0" err="1" smtClean="0"/>
              <a:t>relabel</a:t>
            </a:r>
            <a:r>
              <a:rPr lang="en-US" sz="2400" dirty="0" smtClean="0"/>
              <a:t> based algorithm is up to 2.5X faster than the existing black-box counterpart</a:t>
            </a:r>
          </a:p>
          <a:p>
            <a:r>
              <a:rPr lang="en-US" sz="2400" dirty="0" smtClean="0"/>
              <a:t>Parallel implementation achieves a maximum speed-up of 1.7X (1.2X on avg.) over the sequential integrated algorithm using two threads</a:t>
            </a:r>
          </a:p>
          <a:p>
            <a:pPr lvl="1"/>
            <a:r>
              <a:rPr lang="en-US" sz="2000" dirty="0" smtClean="0"/>
              <a:t>For small queries of load 3 and more than two number of threads, we observed a load-balancing issue</a:t>
            </a:r>
          </a:p>
          <a:p>
            <a:r>
              <a:rPr lang="en-US" sz="2400" dirty="0" smtClean="0"/>
              <a:t>Together with the parallel push-</a:t>
            </a:r>
            <a:r>
              <a:rPr lang="en-US" sz="2400" dirty="0" err="1" smtClean="0"/>
              <a:t>relabel</a:t>
            </a:r>
            <a:r>
              <a:rPr lang="en-US" sz="2400" dirty="0" smtClean="0"/>
              <a:t> implementation, proposed algorithm runs up to 4.25X (3X on avg.) faster than the existing black-box algorithm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[Altiparmak’12</a:t>
            </a:r>
            <a:r>
              <a:rPr lang="en-US" sz="1600" dirty="0" smtClean="0"/>
              <a:t>] </a:t>
            </a:r>
            <a:r>
              <a:rPr lang="en-US" sz="1600" dirty="0" err="1" smtClean="0"/>
              <a:t>Nihat</a:t>
            </a:r>
            <a:r>
              <a:rPr lang="en-US" sz="1600" dirty="0" smtClean="0"/>
              <a:t> </a:t>
            </a:r>
            <a:r>
              <a:rPr lang="en-US" sz="1600" dirty="0" err="1" smtClean="0"/>
              <a:t>Altiparmak</a:t>
            </a:r>
            <a:r>
              <a:rPr lang="en-US" sz="1600" dirty="0" smtClean="0"/>
              <a:t> and A. S¸ . </a:t>
            </a:r>
            <a:r>
              <a:rPr lang="en-US" sz="1600" dirty="0" err="1" smtClean="0"/>
              <a:t>Tosun</a:t>
            </a:r>
            <a:r>
              <a:rPr lang="en-US" sz="1600" dirty="0" smtClean="0"/>
              <a:t>. Generalized optimal response </a:t>
            </a:r>
            <a:r>
              <a:rPr lang="en-US" sz="1600" dirty="0" smtClean="0"/>
              <a:t>time retrieval </a:t>
            </a:r>
            <a:r>
              <a:rPr lang="en-US" sz="1600" dirty="0" smtClean="0"/>
              <a:t>of replicated data from storage </a:t>
            </a:r>
            <a:r>
              <a:rPr lang="en-US" sz="1600" dirty="0" smtClean="0"/>
              <a:t>arrays.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gozde.cs.utsa.edu/TR1.pdf</a:t>
            </a:r>
            <a:r>
              <a:rPr lang="en-US" sz="1600" dirty="0" smtClean="0"/>
              <a:t>, 2012. Technical Report.</a:t>
            </a:r>
            <a:endParaRPr lang="en-US" sz="1600" dirty="0" smtClean="0"/>
          </a:p>
          <a:p>
            <a:r>
              <a:rPr lang="en-US" sz="1600" dirty="0" smtClean="0"/>
              <a:t>[Anderson’92] Richard J. Anderson and </a:t>
            </a:r>
            <a:r>
              <a:rPr lang="en-US" sz="1600" dirty="0" smtClean="0"/>
              <a:t>Joao </a:t>
            </a:r>
            <a:r>
              <a:rPr lang="en-US" sz="1600" dirty="0" smtClean="0"/>
              <a:t>C. Setubal. On the parallel implementation of </a:t>
            </a:r>
            <a:r>
              <a:rPr lang="en-US" sz="1600" dirty="0" err="1" smtClean="0"/>
              <a:t>goldberg’s</a:t>
            </a:r>
            <a:r>
              <a:rPr lang="en-US" sz="1600" dirty="0" smtClean="0"/>
              <a:t> maximum flow algorithm. In </a:t>
            </a:r>
            <a:r>
              <a:rPr lang="en-US" sz="1600" i="1" dirty="0" smtClean="0"/>
              <a:t>Proceedings of the fourth annual ACM symposium on </a:t>
            </a:r>
            <a:r>
              <a:rPr lang="en-US" sz="1600" i="1" dirty="0" smtClean="0"/>
              <a:t>parallel </a:t>
            </a:r>
            <a:r>
              <a:rPr lang="en-US" sz="1600" i="1" dirty="0" smtClean="0"/>
              <a:t>algorithms and architectures, SPAA</a:t>
            </a:r>
            <a:r>
              <a:rPr lang="en-US" sz="1600" dirty="0" smtClean="0"/>
              <a:t>’92, pages 168–177, New York, NY, USA, 1992. ACM.</a:t>
            </a:r>
          </a:p>
          <a:p>
            <a:r>
              <a:rPr lang="en-US" sz="1600" dirty="0" smtClean="0"/>
              <a:t>[Bader,05] David A. Bader and </a:t>
            </a:r>
            <a:r>
              <a:rPr lang="en-US" sz="1600" dirty="0" err="1" smtClean="0"/>
              <a:t>Vipin</a:t>
            </a:r>
            <a:r>
              <a:rPr lang="en-US" sz="1600" dirty="0" smtClean="0"/>
              <a:t> </a:t>
            </a:r>
            <a:r>
              <a:rPr lang="en-US" sz="1600" dirty="0" err="1" smtClean="0"/>
              <a:t>Sachdeva</a:t>
            </a:r>
            <a:r>
              <a:rPr lang="en-US" sz="1600" dirty="0" smtClean="0"/>
              <a:t>. A cache-aware parallel implementation of the push-</a:t>
            </a:r>
            <a:r>
              <a:rPr lang="en-US" sz="1600" dirty="0" err="1" smtClean="0"/>
              <a:t>relabel</a:t>
            </a:r>
            <a:r>
              <a:rPr lang="en-US" sz="1600" dirty="0" smtClean="0"/>
              <a:t> network flow algorithm and experimental evaluation of the gap relabeling heuristic. In </a:t>
            </a:r>
            <a:r>
              <a:rPr lang="en-US" sz="1600" i="1" dirty="0" smtClean="0"/>
              <a:t>ISCA PDCS, pages 41–48, </a:t>
            </a:r>
            <a:r>
              <a:rPr lang="en-US" sz="1600" dirty="0" smtClean="0"/>
              <a:t>2005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[31] Bo Hong and </a:t>
            </a:r>
            <a:r>
              <a:rPr lang="en-US" sz="1600" dirty="0" err="1" smtClean="0"/>
              <a:t>Zhengyu</a:t>
            </a:r>
            <a:r>
              <a:rPr lang="en-US" sz="1600" dirty="0" smtClean="0"/>
              <a:t> He. An asynchronous multithreaded </a:t>
            </a:r>
            <a:r>
              <a:rPr lang="en-US" sz="1600" dirty="0" smtClean="0"/>
              <a:t>algorithm for </a:t>
            </a:r>
            <a:r>
              <a:rPr lang="en-US" sz="1600" dirty="0" smtClean="0"/>
              <a:t>the maximum network flow problem with </a:t>
            </a:r>
            <a:r>
              <a:rPr lang="en-US" sz="1600" dirty="0" err="1" smtClean="0"/>
              <a:t>nonblocking</a:t>
            </a:r>
            <a:r>
              <a:rPr lang="en-US" sz="1600" dirty="0" smtClean="0"/>
              <a:t> global </a:t>
            </a:r>
            <a:r>
              <a:rPr lang="en-US" sz="1600" dirty="0" smtClean="0"/>
              <a:t>relabeling heuristic</a:t>
            </a:r>
            <a:r>
              <a:rPr lang="en-US" sz="1600" dirty="0" smtClean="0"/>
              <a:t>. </a:t>
            </a:r>
            <a:r>
              <a:rPr lang="en-US" sz="1600" i="1" dirty="0" smtClean="0"/>
              <a:t>IEEE Transactions </a:t>
            </a:r>
            <a:r>
              <a:rPr lang="fi-FI" sz="1600" i="1" dirty="0" smtClean="0"/>
              <a:t>on </a:t>
            </a:r>
            <a:r>
              <a:rPr lang="en-US" sz="1600" i="1" dirty="0" smtClean="0"/>
              <a:t>Parallel </a:t>
            </a:r>
            <a:r>
              <a:rPr lang="en-US" sz="1600" i="1" dirty="0" smtClean="0"/>
              <a:t>and Distributed Systems, </a:t>
            </a:r>
            <a:r>
              <a:rPr lang="fi-FI" sz="1600" i="1" dirty="0" smtClean="0"/>
              <a:t>22(6</a:t>
            </a:r>
            <a:r>
              <a:rPr lang="fi-FI" sz="1600" i="1" dirty="0" smtClean="0"/>
              <a:t>):1025 –1033, june 2011.</a:t>
            </a:r>
            <a:endParaRPr lang="en-US" sz="1600" dirty="0" smtClean="0"/>
          </a:p>
          <a:p>
            <a:r>
              <a:rPr lang="en-US" sz="1600" dirty="0" smtClean="0"/>
              <a:t>[Chen’93] L</a:t>
            </a:r>
            <a:r>
              <a:rPr lang="en-US" sz="1600" dirty="0" smtClean="0"/>
              <a:t>. T. Chen and D. </a:t>
            </a:r>
            <a:r>
              <a:rPr lang="en-US" sz="1600" dirty="0" err="1" smtClean="0"/>
              <a:t>Rotem</a:t>
            </a:r>
            <a:r>
              <a:rPr lang="en-US" sz="1600" dirty="0" smtClean="0"/>
              <a:t>. Optimal response time retrieval of </a:t>
            </a:r>
            <a:r>
              <a:rPr lang="en-US" sz="1600" dirty="0" smtClean="0"/>
              <a:t>replicated data</a:t>
            </a:r>
            <a:r>
              <a:rPr lang="en-US" sz="1600" dirty="0" smtClean="0"/>
              <a:t>. In </a:t>
            </a:r>
            <a:r>
              <a:rPr lang="en-US" sz="1600" i="1" dirty="0" smtClean="0"/>
              <a:t>ACM SIGACT-SIGMOD-SIGART Symposium on Principles </a:t>
            </a:r>
            <a:r>
              <a:rPr lang="en-US" sz="1600" i="1" dirty="0" smtClean="0"/>
              <a:t>of Database </a:t>
            </a:r>
            <a:r>
              <a:rPr lang="en-US" sz="1600" i="1" dirty="0" smtClean="0"/>
              <a:t>Systems, pages 36–44, 1994</a:t>
            </a:r>
            <a:r>
              <a:rPr lang="en-US" sz="1600" i="1" dirty="0" smtClean="0"/>
              <a:t>.</a:t>
            </a:r>
          </a:p>
          <a:p>
            <a:r>
              <a:rPr lang="en-US" sz="1600" dirty="0" smtClean="0"/>
              <a:t>[Goldberg’88] </a:t>
            </a:r>
            <a:r>
              <a:rPr lang="en-US" sz="1600" dirty="0" smtClean="0"/>
              <a:t>Andrew V. Goldberg and Robert E. </a:t>
            </a:r>
            <a:r>
              <a:rPr lang="en-US" sz="1600" dirty="0" err="1" smtClean="0"/>
              <a:t>Tarjan</a:t>
            </a:r>
            <a:r>
              <a:rPr lang="en-US" sz="1600" dirty="0" smtClean="0"/>
              <a:t>. A new approach to </a:t>
            </a:r>
            <a:r>
              <a:rPr lang="en-US" sz="1600" dirty="0" smtClean="0"/>
              <a:t>the maximum </a:t>
            </a:r>
            <a:r>
              <a:rPr lang="en-US" sz="1600" dirty="0" smtClean="0"/>
              <a:t>flow problem. </a:t>
            </a:r>
            <a:r>
              <a:rPr lang="en-US" sz="1600" i="1" dirty="0" smtClean="0"/>
              <a:t>Journal of the ACM, 35:921–940, 1988</a:t>
            </a:r>
            <a:r>
              <a:rPr lang="en-US" sz="1600" i="1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ska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2321" y="1866901"/>
            <a:ext cx="2499359" cy="3124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br>
              <a:rPr lang="en-US" smtClean="0"/>
            </a:b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 smtClean="0"/>
              <a:t>Replication is a common technique used for redundancy and better performance in </a:t>
            </a:r>
            <a:r>
              <a:rPr lang="en-US" sz="2400" dirty="0" err="1" smtClean="0"/>
              <a:t>declustering</a:t>
            </a:r>
            <a:r>
              <a:rPr lang="en-US" sz="2400" dirty="0" smtClean="0"/>
              <a:t> schemes</a:t>
            </a:r>
            <a:endParaRPr lang="en-US" sz="13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Retrieval using the first copy requires two accesses</a:t>
            </a:r>
          </a:p>
          <a:p>
            <a:r>
              <a:rPr lang="en-US" sz="2400" dirty="0" smtClean="0"/>
              <a:t>We can use the second copy to retrieve in one access</a:t>
            </a:r>
          </a:p>
          <a:p>
            <a:r>
              <a:rPr lang="en-US" sz="2400" dirty="0" smtClean="0"/>
              <a:t>Problem: Which copy to use for the best performance?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Replication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2362200" y="2590800"/>
            <a:ext cx="3962399" cy="1828800"/>
            <a:chOff x="4233152" y="2209800"/>
            <a:chExt cx="4889769" cy="2581832"/>
          </a:xfrm>
        </p:grpSpPr>
        <p:graphicFrame>
          <p:nvGraphicFramePr>
            <p:cNvPr id="8" name="Content Placeholder 6"/>
            <p:cNvGraphicFramePr>
              <a:graphicFrameLocks/>
            </p:cNvGraphicFramePr>
            <p:nvPr/>
          </p:nvGraphicFramePr>
          <p:xfrm>
            <a:off x="4233152" y="2209800"/>
            <a:ext cx="2256816" cy="2581831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</a:tr>
              </a:tbl>
            </a:graphicData>
          </a:graphic>
        </p:graphicFrame>
        <p:graphicFrame>
          <p:nvGraphicFramePr>
            <p:cNvPr id="9" name="Content Placeholder 6"/>
            <p:cNvGraphicFramePr>
              <a:graphicFrameLocks/>
            </p:cNvGraphicFramePr>
            <p:nvPr/>
          </p:nvGraphicFramePr>
          <p:xfrm>
            <a:off x="6866105" y="2209801"/>
            <a:ext cx="2256816" cy="2581831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</a:tr>
              </a:tbl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743200" y="449580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/>
              <a:t>Copy 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449580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/>
              <a:t>Copy 2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362200" y="2590800"/>
            <a:ext cx="533400" cy="762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2590800"/>
            <a:ext cx="533400" cy="762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2590800"/>
            <a:ext cx="265176" cy="26517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48712" y="3105912"/>
            <a:ext cx="246888" cy="246888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754880" y="3124200"/>
            <a:ext cx="274320" cy="228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30424" y="2590800"/>
            <a:ext cx="265176" cy="26517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30424" y="2859024"/>
            <a:ext cx="265176" cy="26517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62200" y="2859024"/>
            <a:ext cx="265176" cy="26517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62200" y="3124200"/>
            <a:ext cx="265176" cy="228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 disks |Q| buckets</a:t>
            </a:r>
          </a:p>
          <a:p>
            <a:r>
              <a:rPr lang="en-US" sz="2800" dirty="0" smtClean="0"/>
              <a:t>Each bucket can be replicated among multiple disks</a:t>
            </a:r>
          </a:p>
          <a:p>
            <a:r>
              <a:rPr lang="en-US" sz="2800" dirty="0" smtClean="0"/>
              <a:t>Find a retrieval schedule so that the response time of the query Q is minimized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Optimal Response Time Retrieval Problem Definition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Retrieval 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2" name="Group 9"/>
          <p:cNvGrpSpPr/>
          <p:nvPr/>
        </p:nvGrpSpPr>
        <p:grpSpPr>
          <a:xfrm>
            <a:off x="2362200" y="1295400"/>
            <a:ext cx="3962399" cy="1828800"/>
            <a:chOff x="4233152" y="2209800"/>
            <a:chExt cx="4889769" cy="2581832"/>
          </a:xfrm>
        </p:grpSpPr>
        <p:graphicFrame>
          <p:nvGraphicFramePr>
            <p:cNvPr id="7" name="Content Placeholder 6"/>
            <p:cNvGraphicFramePr>
              <a:graphicFrameLocks/>
            </p:cNvGraphicFramePr>
            <p:nvPr/>
          </p:nvGraphicFramePr>
          <p:xfrm>
            <a:off x="4233152" y="2209800"/>
            <a:ext cx="2256816" cy="2581831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</a:tr>
              </a:tbl>
            </a:graphicData>
          </a:graphic>
        </p:graphicFrame>
        <p:graphicFrame>
          <p:nvGraphicFramePr>
            <p:cNvPr id="8" name="Content Placeholder 6"/>
            <p:cNvGraphicFramePr>
              <a:graphicFrameLocks/>
            </p:cNvGraphicFramePr>
            <p:nvPr/>
          </p:nvGraphicFramePr>
          <p:xfrm>
            <a:off x="6866105" y="2209801"/>
            <a:ext cx="2256816" cy="2581831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61257"/>
                  <a:gridCol w="261257"/>
                  <a:gridCol w="261257"/>
                  <a:gridCol w="261257"/>
                  <a:gridCol w="261257"/>
                  <a:gridCol w="261257"/>
                  <a:gridCol w="261257"/>
                </a:tblGrid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</a:tr>
                <a:tr h="26125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5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6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0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</a:t>
                        </a:r>
                        <a:endParaRPr lang="en-US" sz="11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4</a:t>
                        </a:r>
                        <a:endParaRPr lang="en-US" sz="1100" dirty="0"/>
                      </a:p>
                    </a:txBody>
                    <a:tcPr/>
                  </a:tc>
                </a:tr>
              </a:tbl>
            </a:graphicData>
          </a:graphic>
        </p:graphicFrame>
      </p:grpSp>
      <p:sp>
        <p:nvSpPr>
          <p:cNvPr id="11" name="Rectangle 10"/>
          <p:cNvSpPr/>
          <p:nvPr/>
        </p:nvSpPr>
        <p:spPr bwMode="auto">
          <a:xfrm>
            <a:off x="2362200" y="1295400"/>
            <a:ext cx="533400" cy="762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5800" y="1295400"/>
            <a:ext cx="533400" cy="762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2438400" y="4800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6858000" y="4800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3581400" y="3657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3581400" y="4114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owchart: Connector 16"/>
          <p:cNvSpPr/>
          <p:nvPr/>
        </p:nvSpPr>
        <p:spPr bwMode="auto">
          <a:xfrm>
            <a:off x="3581400" y="4572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3581400" y="5029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>
            <a:off x="3581400" y="5486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3581400" y="5943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5715000" y="3886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5715000" y="4343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Connector 24"/>
          <p:cNvSpPr/>
          <p:nvPr/>
        </p:nvSpPr>
        <p:spPr bwMode="auto">
          <a:xfrm>
            <a:off x="5715000" y="4800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5715000" y="5257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Connector 26"/>
          <p:cNvSpPr/>
          <p:nvPr/>
        </p:nvSpPr>
        <p:spPr bwMode="auto">
          <a:xfrm>
            <a:off x="5715000" y="5715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13" idx="7"/>
            <a:endCxn id="15" idx="3"/>
          </p:cNvCxnSpPr>
          <p:nvPr/>
        </p:nvCxnSpPr>
        <p:spPr bwMode="auto">
          <a:xfrm flipV="1">
            <a:off x="2568482" y="3787682"/>
            <a:ext cx="1035236" cy="10352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6"/>
            <a:endCxn id="17" idx="2"/>
          </p:cNvCxnSpPr>
          <p:nvPr/>
        </p:nvCxnSpPr>
        <p:spPr bwMode="auto">
          <a:xfrm flipV="1">
            <a:off x="2590800" y="4648200"/>
            <a:ext cx="990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13" idx="5"/>
            <a:endCxn id="21" idx="2"/>
          </p:cNvCxnSpPr>
          <p:nvPr/>
        </p:nvCxnSpPr>
        <p:spPr bwMode="auto">
          <a:xfrm>
            <a:off x="2568482" y="4930682"/>
            <a:ext cx="1012918" cy="1089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13" idx="6"/>
            <a:endCxn id="16" idx="2"/>
          </p:cNvCxnSpPr>
          <p:nvPr/>
        </p:nvCxnSpPr>
        <p:spPr bwMode="auto">
          <a:xfrm flipV="1">
            <a:off x="2590800" y="4191000"/>
            <a:ext cx="9906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13" idx="6"/>
            <a:endCxn id="18" idx="2"/>
          </p:cNvCxnSpPr>
          <p:nvPr/>
        </p:nvCxnSpPr>
        <p:spPr bwMode="auto">
          <a:xfrm>
            <a:off x="2590800" y="4876800"/>
            <a:ext cx="990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3" idx="5"/>
            <a:endCxn id="19" idx="2"/>
          </p:cNvCxnSpPr>
          <p:nvPr/>
        </p:nvCxnSpPr>
        <p:spPr bwMode="auto">
          <a:xfrm>
            <a:off x="2568482" y="4930682"/>
            <a:ext cx="1012918" cy="631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Flowchart: Connector 73"/>
          <p:cNvSpPr/>
          <p:nvPr/>
        </p:nvSpPr>
        <p:spPr bwMode="auto">
          <a:xfrm>
            <a:off x="5715000" y="6172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Flowchart: Connector 74"/>
          <p:cNvSpPr/>
          <p:nvPr/>
        </p:nvSpPr>
        <p:spPr bwMode="auto">
          <a:xfrm>
            <a:off x="5715000" y="34290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Arrow Connector 80"/>
          <p:cNvCxnSpPr>
            <a:stCxn id="15" idx="6"/>
            <a:endCxn id="75" idx="2"/>
          </p:cNvCxnSpPr>
          <p:nvPr/>
        </p:nvCxnSpPr>
        <p:spPr bwMode="auto">
          <a:xfrm flipV="1">
            <a:off x="3733800" y="35052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16" idx="6"/>
            <a:endCxn id="23" idx="2"/>
          </p:cNvCxnSpPr>
          <p:nvPr/>
        </p:nvCxnSpPr>
        <p:spPr bwMode="auto">
          <a:xfrm flipV="1">
            <a:off x="3733800" y="39624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17" idx="6"/>
            <a:endCxn id="24" idx="2"/>
          </p:cNvCxnSpPr>
          <p:nvPr/>
        </p:nvCxnSpPr>
        <p:spPr bwMode="auto">
          <a:xfrm flipV="1">
            <a:off x="3733800" y="44196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18" idx="6"/>
            <a:endCxn id="25" idx="2"/>
          </p:cNvCxnSpPr>
          <p:nvPr/>
        </p:nvCxnSpPr>
        <p:spPr bwMode="auto">
          <a:xfrm flipV="1">
            <a:off x="3733800" y="48768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19" idx="6"/>
            <a:endCxn id="26" idx="2"/>
          </p:cNvCxnSpPr>
          <p:nvPr/>
        </p:nvCxnSpPr>
        <p:spPr bwMode="auto">
          <a:xfrm flipV="1">
            <a:off x="3733800" y="53340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21" idx="6"/>
            <a:endCxn id="27" idx="2"/>
          </p:cNvCxnSpPr>
          <p:nvPr/>
        </p:nvCxnSpPr>
        <p:spPr bwMode="auto">
          <a:xfrm flipV="1">
            <a:off x="3733800" y="57912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Curved Connector 98"/>
          <p:cNvCxnSpPr>
            <a:stCxn id="15" idx="0"/>
            <a:endCxn id="75" idx="1"/>
          </p:cNvCxnSpPr>
          <p:nvPr/>
        </p:nvCxnSpPr>
        <p:spPr bwMode="auto">
          <a:xfrm rot="5400000" flipH="1" flipV="1">
            <a:off x="4594318" y="2514600"/>
            <a:ext cx="206282" cy="2079718"/>
          </a:xfrm>
          <a:prstGeom prst="curvedConnector3">
            <a:avLst>
              <a:gd name="adj1" fmla="val 1407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Curved Connector 100"/>
          <p:cNvCxnSpPr/>
          <p:nvPr/>
        </p:nvCxnSpPr>
        <p:spPr bwMode="auto">
          <a:xfrm rot="5400000" flipH="1" flipV="1">
            <a:off x="4594318" y="2971800"/>
            <a:ext cx="206282" cy="2079718"/>
          </a:xfrm>
          <a:prstGeom prst="curvedConnector3">
            <a:avLst>
              <a:gd name="adj1" fmla="val 1407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17" idx="6"/>
            <a:endCxn id="25" idx="2"/>
          </p:cNvCxnSpPr>
          <p:nvPr/>
        </p:nvCxnSpPr>
        <p:spPr bwMode="auto">
          <a:xfrm>
            <a:off x="3733800" y="46482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18" idx="6"/>
            <a:endCxn id="26" idx="2"/>
          </p:cNvCxnSpPr>
          <p:nvPr/>
        </p:nvCxnSpPr>
        <p:spPr bwMode="auto">
          <a:xfrm>
            <a:off x="3733800" y="51054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19" idx="6"/>
            <a:endCxn id="74" idx="2"/>
          </p:cNvCxnSpPr>
          <p:nvPr/>
        </p:nvCxnSpPr>
        <p:spPr bwMode="auto">
          <a:xfrm>
            <a:off x="3733800" y="5562600"/>
            <a:ext cx="1981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21" idx="6"/>
            <a:endCxn id="75" idx="2"/>
          </p:cNvCxnSpPr>
          <p:nvPr/>
        </p:nvCxnSpPr>
        <p:spPr bwMode="auto">
          <a:xfrm flipV="1">
            <a:off x="3733800" y="3505200"/>
            <a:ext cx="1981200" cy="2514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75" idx="6"/>
            <a:endCxn id="14" idx="2"/>
          </p:cNvCxnSpPr>
          <p:nvPr/>
        </p:nvCxnSpPr>
        <p:spPr bwMode="auto">
          <a:xfrm>
            <a:off x="5867400" y="3505200"/>
            <a:ext cx="9906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23" idx="6"/>
            <a:endCxn id="14" idx="2"/>
          </p:cNvCxnSpPr>
          <p:nvPr/>
        </p:nvCxnSpPr>
        <p:spPr bwMode="auto">
          <a:xfrm>
            <a:off x="5867400" y="3962400"/>
            <a:ext cx="990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25" idx="6"/>
            <a:endCxn id="14" idx="2"/>
          </p:cNvCxnSpPr>
          <p:nvPr/>
        </p:nvCxnSpPr>
        <p:spPr bwMode="auto">
          <a:xfrm>
            <a:off x="5867400" y="4876800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26" idx="6"/>
            <a:endCxn id="14" idx="2"/>
          </p:cNvCxnSpPr>
          <p:nvPr/>
        </p:nvCxnSpPr>
        <p:spPr bwMode="auto">
          <a:xfrm flipV="1">
            <a:off x="5867400" y="4876800"/>
            <a:ext cx="990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27" idx="6"/>
            <a:endCxn id="14" idx="2"/>
          </p:cNvCxnSpPr>
          <p:nvPr/>
        </p:nvCxnSpPr>
        <p:spPr bwMode="auto">
          <a:xfrm flipV="1">
            <a:off x="5867400" y="4876800"/>
            <a:ext cx="990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74" idx="6"/>
            <a:endCxn id="14" idx="2"/>
          </p:cNvCxnSpPr>
          <p:nvPr/>
        </p:nvCxnSpPr>
        <p:spPr bwMode="auto">
          <a:xfrm flipV="1">
            <a:off x="5867400" y="4876800"/>
            <a:ext cx="9906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176046" y="4643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934200" y="47052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t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124200" y="309044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baseline="0" dirty="0" smtClean="0"/>
              <a:t>Buckets</a:t>
            </a:r>
            <a:endParaRPr lang="en-US" sz="1600" u="sng" dirty="0"/>
          </a:p>
        </p:txBody>
      </p:sp>
      <p:sp>
        <p:nvSpPr>
          <p:cNvPr id="127" name="TextBox 126"/>
          <p:cNvSpPr txBox="1"/>
          <p:nvPr/>
        </p:nvSpPr>
        <p:spPr>
          <a:xfrm>
            <a:off x="5411197" y="3090446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baseline="0" dirty="0" smtClean="0"/>
              <a:t>Disks</a:t>
            </a:r>
            <a:endParaRPr lang="en-US" sz="1600" u="sng" dirty="0"/>
          </a:p>
        </p:txBody>
      </p:sp>
      <p:cxnSp>
        <p:nvCxnSpPr>
          <p:cNvPr id="129" name="Straight Arrow Connector 128"/>
          <p:cNvCxnSpPr>
            <a:stCxn id="24" idx="6"/>
            <a:endCxn id="14" idx="2"/>
          </p:cNvCxnSpPr>
          <p:nvPr/>
        </p:nvCxnSpPr>
        <p:spPr bwMode="auto">
          <a:xfrm>
            <a:off x="5867400" y="4419600"/>
            <a:ext cx="990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971800" y="4081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971800" y="4310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971800" y="4572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971800" y="4800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971800" y="5072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971800" y="5300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308786" y="3200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308786" y="34721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308786" y="3776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39" name="TextBox 138"/>
          <p:cNvSpPr txBox="1"/>
          <p:nvPr/>
        </p:nvSpPr>
        <p:spPr>
          <a:xfrm>
            <a:off x="4308786" y="4081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308786" y="43865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308786" y="4691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038600" y="4843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038600" y="510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4" name="TextBox 143"/>
          <p:cNvSpPr txBox="1"/>
          <p:nvPr/>
        </p:nvSpPr>
        <p:spPr>
          <a:xfrm>
            <a:off x="4038600" y="5257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5" name="TextBox 144"/>
          <p:cNvSpPr txBox="1"/>
          <p:nvPr/>
        </p:nvSpPr>
        <p:spPr>
          <a:xfrm>
            <a:off x="4308786" y="5300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6" name="TextBox 145"/>
          <p:cNvSpPr txBox="1"/>
          <p:nvPr/>
        </p:nvSpPr>
        <p:spPr>
          <a:xfrm>
            <a:off x="4308786" y="5605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038600" y="5943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772400" y="4572000"/>
          <a:ext cx="1219200" cy="609600"/>
        </p:xfrm>
        <a:graphic>
          <a:graphicData uri="http://schemas.openxmlformats.org/presentationml/2006/ole">
            <p:oleObj spid="_x0000_s92162" name="Equation" r:id="rId3" imgW="863280" imgH="431640" progId="Equation.3">
              <p:embed/>
            </p:oleObj>
          </a:graphicData>
        </a:graphic>
      </p:graphicFrame>
      <p:sp>
        <p:nvSpPr>
          <p:cNvPr id="153" name="TextBox 152"/>
          <p:cNvSpPr txBox="1"/>
          <p:nvPr/>
        </p:nvSpPr>
        <p:spPr>
          <a:xfrm>
            <a:off x="6019800" y="3657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019800" y="40055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019800" y="4343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6" name="TextBox 155"/>
          <p:cNvSpPr txBox="1"/>
          <p:nvPr/>
        </p:nvSpPr>
        <p:spPr>
          <a:xfrm>
            <a:off x="6019800" y="4691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7" name="TextBox 156"/>
          <p:cNvSpPr txBox="1"/>
          <p:nvPr/>
        </p:nvSpPr>
        <p:spPr>
          <a:xfrm>
            <a:off x="6019800" y="49961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8" name="TextBox 157"/>
          <p:cNvSpPr txBox="1"/>
          <p:nvPr/>
        </p:nvSpPr>
        <p:spPr>
          <a:xfrm>
            <a:off x="6019800" y="5334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019800" y="5638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cxnSp>
        <p:nvCxnSpPr>
          <p:cNvPr id="164" name="Curved Connector 163"/>
          <p:cNvCxnSpPr>
            <a:stCxn id="153" idx="3"/>
          </p:cNvCxnSpPr>
          <p:nvPr/>
        </p:nvCxnSpPr>
        <p:spPr bwMode="auto">
          <a:xfrm>
            <a:off x="6283014" y="3788405"/>
            <a:ext cx="1413186" cy="108839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V="1">
            <a:off x="2568482" y="3787682"/>
            <a:ext cx="1035236" cy="10352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 bwMode="auto">
          <a:xfrm flipV="1">
            <a:off x="2590800" y="4648200"/>
            <a:ext cx="990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 bwMode="auto">
          <a:xfrm>
            <a:off x="2568482" y="4930682"/>
            <a:ext cx="1012918" cy="10891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 bwMode="auto">
          <a:xfrm flipV="1">
            <a:off x="2590800" y="4191000"/>
            <a:ext cx="9906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 bwMode="auto">
          <a:xfrm>
            <a:off x="2590800" y="4876800"/>
            <a:ext cx="990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 bwMode="auto">
          <a:xfrm>
            <a:off x="2568482" y="4930682"/>
            <a:ext cx="1012918" cy="6319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 bwMode="auto">
          <a:xfrm flipV="1">
            <a:off x="3733800" y="35052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 bwMode="auto">
          <a:xfrm flipV="1">
            <a:off x="3733800" y="39624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 bwMode="auto">
          <a:xfrm flipV="1">
            <a:off x="3733800" y="44196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 bwMode="auto">
          <a:xfrm flipV="1">
            <a:off x="3733800" y="48768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 bwMode="auto">
          <a:xfrm flipV="1">
            <a:off x="3733800" y="53340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 bwMode="auto">
          <a:xfrm flipV="1">
            <a:off x="3733800" y="5791200"/>
            <a:ext cx="1981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 bwMode="auto">
          <a:xfrm>
            <a:off x="5867400" y="3505200"/>
            <a:ext cx="990600" cy="1371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 bwMode="auto">
          <a:xfrm>
            <a:off x="5867400" y="3962400"/>
            <a:ext cx="990600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 bwMode="auto">
          <a:xfrm>
            <a:off x="5867400" y="4876800"/>
            <a:ext cx="9906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 bwMode="auto">
          <a:xfrm flipV="1">
            <a:off x="5867400" y="4876800"/>
            <a:ext cx="9906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 bwMode="auto">
          <a:xfrm flipV="1">
            <a:off x="5867400" y="4876800"/>
            <a:ext cx="990600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 bwMode="auto">
          <a:xfrm flipV="1">
            <a:off x="5867400" y="4876800"/>
            <a:ext cx="990600" cy="1371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 bwMode="auto">
          <a:xfrm>
            <a:off x="5867400" y="4419600"/>
            <a:ext cx="9906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0" y="3733800"/>
            <a:ext cx="23631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/>
              <a:t>Max-flow = |Q| = 6.</a:t>
            </a:r>
          </a:p>
          <a:p>
            <a:r>
              <a:rPr lang="en-US" sz="2000" baseline="0" dirty="0" smtClean="0"/>
              <a:t>If not, increment </a:t>
            </a:r>
          </a:p>
          <a:p>
            <a:r>
              <a:rPr lang="en-US" sz="2000" baseline="0" dirty="0" smtClean="0"/>
              <a:t>capacities of disk-t </a:t>
            </a:r>
          </a:p>
          <a:p>
            <a:r>
              <a:rPr lang="en-US" sz="2000" baseline="0" dirty="0" smtClean="0"/>
              <a:t>edges and call </a:t>
            </a:r>
          </a:p>
          <a:p>
            <a:r>
              <a:rPr lang="en-US" sz="2000" baseline="0" dirty="0" smtClean="0"/>
              <a:t>max-flow again. </a:t>
            </a:r>
          </a:p>
          <a:p>
            <a:r>
              <a:rPr lang="en-US" sz="2000" baseline="0" dirty="0" smtClean="0"/>
              <a:t>O(|Q|) calls in the </a:t>
            </a:r>
          </a:p>
          <a:p>
            <a:r>
              <a:rPr lang="en-US" sz="2000" baseline="0" dirty="0" smtClean="0"/>
              <a:t>worst case.</a:t>
            </a:r>
            <a:endParaRPr lang="en-US" sz="2000" dirty="0"/>
          </a:p>
        </p:txBody>
      </p:sp>
      <p:cxnSp>
        <p:nvCxnSpPr>
          <p:cNvPr id="189" name="Curved Connector 188"/>
          <p:cNvCxnSpPr>
            <a:stCxn id="159" idx="3"/>
          </p:cNvCxnSpPr>
          <p:nvPr/>
        </p:nvCxnSpPr>
        <p:spPr bwMode="auto">
          <a:xfrm flipV="1">
            <a:off x="6283014" y="4953001"/>
            <a:ext cx="1413186" cy="8166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581254" y="18288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0" dirty="0" smtClean="0"/>
              <a:t>Max-flow solution </a:t>
            </a:r>
          </a:p>
          <a:p>
            <a:pPr algn="ctr"/>
            <a:r>
              <a:rPr lang="en-US" sz="2000" baseline="0" dirty="0" smtClean="0"/>
              <a:t>[Chen’93]</a:t>
            </a:r>
            <a:endParaRPr lang="en-US" sz="2000" dirty="0"/>
          </a:p>
        </p:txBody>
      </p:sp>
      <p:sp>
        <p:nvSpPr>
          <p:cNvPr id="194" name="TextBox 193"/>
          <p:cNvSpPr txBox="1"/>
          <p:nvPr/>
        </p:nvSpPr>
        <p:spPr>
          <a:xfrm>
            <a:off x="5791200" y="3319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0</a:t>
            </a:r>
            <a:endParaRPr lang="en-US" sz="1100" dirty="0"/>
          </a:p>
        </p:txBody>
      </p:sp>
      <p:sp>
        <p:nvSpPr>
          <p:cNvPr id="195" name="TextBox 194"/>
          <p:cNvSpPr txBox="1"/>
          <p:nvPr/>
        </p:nvSpPr>
        <p:spPr>
          <a:xfrm>
            <a:off x="5791200" y="3733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1</a:t>
            </a:r>
            <a:endParaRPr lang="en-US" sz="11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756586" y="4157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2</a:t>
            </a:r>
            <a:endParaRPr lang="en-US" sz="1100" dirty="0"/>
          </a:p>
        </p:txBody>
      </p:sp>
      <p:sp>
        <p:nvSpPr>
          <p:cNvPr id="197" name="TextBox 196"/>
          <p:cNvSpPr txBox="1"/>
          <p:nvPr/>
        </p:nvSpPr>
        <p:spPr>
          <a:xfrm>
            <a:off x="5756586" y="46151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3</a:t>
            </a:r>
            <a:endParaRPr lang="en-US" sz="1100" dirty="0"/>
          </a:p>
        </p:txBody>
      </p:sp>
      <p:sp>
        <p:nvSpPr>
          <p:cNvPr id="198" name="TextBox 197"/>
          <p:cNvSpPr txBox="1"/>
          <p:nvPr/>
        </p:nvSpPr>
        <p:spPr>
          <a:xfrm>
            <a:off x="5756586" y="510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4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5756586" y="5486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5</a:t>
            </a:r>
            <a:endParaRPr lang="en-US" sz="11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756586" y="5986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6</a:t>
            </a:r>
            <a:endParaRPr lang="en-US" sz="1100" dirty="0"/>
          </a:p>
        </p:txBody>
      </p:sp>
      <p:sp>
        <p:nvSpPr>
          <p:cNvPr id="201" name="TextBox 200"/>
          <p:cNvSpPr txBox="1"/>
          <p:nvPr/>
        </p:nvSpPr>
        <p:spPr>
          <a:xfrm>
            <a:off x="3200424" y="35483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[0,0]</a:t>
            </a:r>
            <a:endParaRPr lang="en-US" sz="1100" dirty="0"/>
          </a:p>
        </p:txBody>
      </p:sp>
      <p:sp>
        <p:nvSpPr>
          <p:cNvPr id="202" name="TextBox 201"/>
          <p:cNvSpPr txBox="1"/>
          <p:nvPr/>
        </p:nvSpPr>
        <p:spPr>
          <a:xfrm>
            <a:off x="3200424" y="40055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[0,1]</a:t>
            </a:r>
            <a:endParaRPr lang="en-US" sz="1100" dirty="0"/>
          </a:p>
        </p:txBody>
      </p:sp>
      <p:sp>
        <p:nvSpPr>
          <p:cNvPr id="203" name="TextBox 202"/>
          <p:cNvSpPr txBox="1"/>
          <p:nvPr/>
        </p:nvSpPr>
        <p:spPr>
          <a:xfrm>
            <a:off x="3200424" y="43865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[1,0]</a:t>
            </a:r>
            <a:endParaRPr lang="en-US" sz="1100" dirty="0"/>
          </a:p>
        </p:txBody>
      </p:sp>
      <p:sp>
        <p:nvSpPr>
          <p:cNvPr id="204" name="TextBox 203"/>
          <p:cNvSpPr txBox="1"/>
          <p:nvPr/>
        </p:nvSpPr>
        <p:spPr>
          <a:xfrm>
            <a:off x="3200424" y="507239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[1,1]</a:t>
            </a:r>
            <a:endParaRPr lang="en-US" sz="11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200400" y="556260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[2,0]</a:t>
            </a:r>
            <a:endParaRPr lang="en-US" sz="1100" dirty="0"/>
          </a:p>
        </p:txBody>
      </p:sp>
      <p:sp>
        <p:nvSpPr>
          <p:cNvPr id="206" name="TextBox 205"/>
          <p:cNvSpPr txBox="1"/>
          <p:nvPr/>
        </p:nvSpPr>
        <p:spPr>
          <a:xfrm>
            <a:off x="3200400" y="601980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0" dirty="0" smtClean="0"/>
              <a:t>[2,1]</a:t>
            </a:r>
            <a:endParaRPr lang="en-US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0" y="1600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Disks are homogeneous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No initial 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No network delay</a:t>
            </a:r>
            <a:endParaRPr lang="en-US" baseline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4" grpId="0" animBg="1"/>
      <p:bldP spid="75" grpId="0" animBg="1"/>
      <p:bldP spid="124" grpId="0"/>
      <p:bldP spid="125" grpId="0"/>
      <p:bldP spid="126" grpId="0"/>
      <p:bldP spid="127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87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Heterogeneous Disks</a:t>
            </a:r>
          </a:p>
          <a:p>
            <a:pPr lvl="1"/>
            <a:r>
              <a:rPr lang="en-US" sz="1800" dirty="0" smtClean="0"/>
              <a:t>Disks might have different response times depending on the rotational speed (7.2K, 10K, 15K RPM etc.), interface (SCSI, IDE etc.), and underlying technology (HDD, SSD etc.)</a:t>
            </a:r>
          </a:p>
          <a:p>
            <a:pPr lvl="1"/>
            <a:r>
              <a:rPr lang="en-US" sz="1800" dirty="0" smtClean="0"/>
              <a:t>Retrieval from the fastest disk is preferred</a:t>
            </a:r>
          </a:p>
          <a:p>
            <a:r>
              <a:rPr lang="en-US" sz="2000" b="1" dirty="0" smtClean="0"/>
              <a:t>Multi-site Retrieval and Network Delay</a:t>
            </a:r>
          </a:p>
          <a:p>
            <a:pPr lvl="1"/>
            <a:r>
              <a:rPr lang="en-US" sz="1800" dirty="0" smtClean="0"/>
              <a:t>Data might be distributed among multiple storage arrays located on different servers</a:t>
            </a:r>
          </a:p>
          <a:p>
            <a:pPr lvl="1"/>
            <a:r>
              <a:rPr lang="en-US" sz="1800" dirty="0" smtClean="0"/>
              <a:t>Retrieval from the server with minimum network delay is preferred.</a:t>
            </a:r>
          </a:p>
          <a:p>
            <a:r>
              <a:rPr lang="en-US" sz="2000" b="1" dirty="0" smtClean="0"/>
              <a:t>Initial Load</a:t>
            </a:r>
          </a:p>
          <a:p>
            <a:pPr lvl="1"/>
            <a:r>
              <a:rPr lang="en-US" sz="1800" dirty="0" smtClean="0"/>
              <a:t>A disk might have an initial load to be retrieved from previous queries</a:t>
            </a:r>
          </a:p>
          <a:p>
            <a:pPr lvl="1"/>
            <a:r>
              <a:rPr lang="en-US" sz="1800" dirty="0" smtClean="0"/>
              <a:t>Retrieval from the disk with minimum or possibly no initial load is preferred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Retrieval Problem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72AD7-F171-43F1-A098-12467772841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smtClean="0"/>
              <a:t>Retrieval Problem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Generalized </a:t>
            </a:r>
            <a:r>
              <a:rPr lang="en-US" sz="2000" dirty="0" smtClean="0"/>
              <a:t>retrieval problem can be solved using binary capacity scaling and capacity incrementation techniques proposed in [Altiparmak’12]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66700" y="1929825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40164" y="1929825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2573179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15K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35845" y="2552752"/>
          <a:ext cx="43010" cy="80130"/>
        </p:xfrm>
        <a:graphic>
          <a:graphicData uri="http://schemas.openxmlformats.org/presentationml/2006/ole">
            <p:oleObj spid="_x0000_s100353" name="Equation" r:id="rId4" imgW="114120" imgH="2156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1" y="2573179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15K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1" y="2619345"/>
            <a:ext cx="53339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SSD</a:t>
            </a:r>
            <a:endParaRPr lang="en-US" sz="600" baseline="0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1" y="2619345"/>
            <a:ext cx="53339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SSD</a:t>
            </a:r>
            <a:endParaRPr lang="en-US" sz="600" baseline="0" dirty="0"/>
          </a:p>
        </p:txBody>
      </p:sp>
      <p:pic>
        <p:nvPicPr>
          <p:cNvPr id="24" name="Picture 3" descr="C:\Users\naltipar\Desktop\diskArrays\ss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887380"/>
            <a:ext cx="557182" cy="685800"/>
          </a:xfrm>
          <a:prstGeom prst="rect">
            <a:avLst/>
          </a:prstGeom>
          <a:noFill/>
        </p:spPr>
      </p:pic>
      <p:pic>
        <p:nvPicPr>
          <p:cNvPr id="25" name="Picture 3" descr="C:\Users\naltipar\Desktop\diskArrays\ss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7418" y="1887379"/>
            <a:ext cx="557182" cy="6858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 bwMode="auto">
          <a:xfrm>
            <a:off x="228600" y="1887379"/>
            <a:ext cx="2286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2801779"/>
            <a:ext cx="2286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aseline="0" dirty="0" smtClean="0"/>
              <a:t>HYBRID STORAGE ARRAY</a:t>
            </a:r>
            <a:endParaRPr lang="en-US" sz="1000" baseline="0" dirty="0"/>
          </a:p>
        </p:txBody>
      </p:sp>
      <p:grpSp>
        <p:nvGrpSpPr>
          <p:cNvPr id="65" name="Group 64"/>
          <p:cNvGrpSpPr/>
          <p:nvPr/>
        </p:nvGrpSpPr>
        <p:grpSpPr>
          <a:xfrm>
            <a:off x="6400800" y="1887379"/>
            <a:ext cx="2514600" cy="1236821"/>
            <a:chOff x="5562600" y="1201579"/>
            <a:chExt cx="2514600" cy="1236821"/>
          </a:xfrm>
        </p:grpSpPr>
        <p:sp>
          <p:nvSpPr>
            <p:cNvPr id="32" name="TextBox 31"/>
            <p:cNvSpPr txBox="1"/>
            <p:nvPr/>
          </p:nvSpPr>
          <p:spPr>
            <a:xfrm>
              <a:off x="5638800" y="1948934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 smtClean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7046045" y="1943152"/>
            <a:ext cx="43010" cy="80130"/>
          </p:xfrm>
          <a:graphic>
            <a:graphicData uri="http://schemas.openxmlformats.org/presentationml/2006/ole">
              <p:oleObj spid="_x0000_s100354" name="Equation" r:id="rId6" imgW="114120" imgH="215640" progId="Equation.3">
                <p:embed/>
              </p:oleObj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6248401" y="1963579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1" y="1963579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67601" y="1963579"/>
              <a:ext cx="53339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" baseline="0" dirty="0" smtClean="0"/>
                <a:t>SSD</a:t>
              </a:r>
              <a:endParaRPr lang="en-US" sz="600" baseline="0" dirty="0"/>
            </a:p>
          </p:txBody>
        </p:sp>
        <p:pic>
          <p:nvPicPr>
            <p:cNvPr id="37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4218" y="1277780"/>
              <a:ext cx="557182" cy="685800"/>
            </a:xfrm>
            <a:prstGeom prst="rect">
              <a:avLst/>
            </a:prstGeom>
            <a:noFill/>
          </p:spPr>
        </p:pic>
        <p:pic>
          <p:nvPicPr>
            <p:cNvPr id="38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3818" y="1277779"/>
              <a:ext cx="557182" cy="685800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 bwMode="auto">
            <a:xfrm>
              <a:off x="5562600" y="1201579"/>
              <a:ext cx="25146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8800" y="2192179"/>
              <a:ext cx="22860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aseline="0" dirty="0" smtClean="0"/>
                <a:t>SSD STORAGE ARRAY</a:t>
              </a:r>
              <a:endParaRPr lang="en-US" sz="1000" baseline="0" dirty="0"/>
            </a:p>
          </p:txBody>
        </p:sp>
        <p:pic>
          <p:nvPicPr>
            <p:cNvPr id="53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1277779"/>
              <a:ext cx="557182" cy="685800"/>
            </a:xfrm>
            <a:prstGeom prst="rect">
              <a:avLst/>
            </a:prstGeom>
            <a:noFill/>
          </p:spPr>
        </p:pic>
        <p:pic>
          <p:nvPicPr>
            <p:cNvPr id="54" name="Picture 3" descr="C:\Users\naltipar\Desktop\diskArrays\ss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1277779"/>
              <a:ext cx="557182" cy="68580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3276600" y="3886200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683845" y="3865773"/>
          <a:ext cx="43010" cy="80130"/>
        </p:xfrm>
        <a:graphic>
          <a:graphicData uri="http://schemas.openxmlformats.org/presentationml/2006/ole">
            <p:oleObj spid="_x0000_s100355" name="Equation" r:id="rId7" imgW="114120" imgH="215640" progId="Equation.3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810001" y="3886200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/>
          </a:p>
        </p:txBody>
      </p:sp>
      <p:sp>
        <p:nvSpPr>
          <p:cNvPr id="47" name="TextBox 46"/>
          <p:cNvSpPr txBox="1"/>
          <p:nvPr/>
        </p:nvSpPr>
        <p:spPr>
          <a:xfrm>
            <a:off x="4419601" y="3886199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5029201" y="3886199"/>
            <a:ext cx="5333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aseline="0" dirty="0" smtClean="0"/>
              <a:t>10K RPM</a:t>
            </a:r>
          </a:p>
          <a:p>
            <a:pPr algn="ctr"/>
            <a:r>
              <a:rPr lang="en-US" sz="600" baseline="0" dirty="0" smtClean="0"/>
              <a:t>HDD</a:t>
            </a:r>
            <a:endParaRPr lang="en-US" sz="600" baseline="0" dirty="0" smtClean="0"/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3200400"/>
            <a:ext cx="2362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6600" y="4114800"/>
            <a:ext cx="2286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aseline="0" dirty="0" smtClean="0"/>
              <a:t>HDD STORAGE ARRAY</a:t>
            </a:r>
            <a:endParaRPr lang="en-US" sz="1000" baseline="0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19600" y="3274568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93064" y="3274568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76600" y="3274568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50064" y="3274568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Cloud 62"/>
          <p:cNvSpPr/>
          <p:nvPr/>
        </p:nvSpPr>
        <p:spPr bwMode="auto">
          <a:xfrm>
            <a:off x="3200400" y="914400"/>
            <a:ext cx="2362200" cy="12954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hape 80"/>
          <p:cNvCxnSpPr>
            <a:stCxn id="26" idx="0"/>
            <a:endCxn id="63" idx="2"/>
          </p:cNvCxnSpPr>
          <p:nvPr/>
        </p:nvCxnSpPr>
        <p:spPr bwMode="auto">
          <a:xfrm rot="5400000" flipH="1" flipV="1">
            <a:off x="2127024" y="806677"/>
            <a:ext cx="325279" cy="183612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hape 82"/>
          <p:cNvCxnSpPr>
            <a:stCxn id="39" idx="0"/>
            <a:endCxn id="63" idx="0"/>
          </p:cNvCxnSpPr>
          <p:nvPr/>
        </p:nvCxnSpPr>
        <p:spPr bwMode="auto">
          <a:xfrm rot="16200000" flipV="1">
            <a:off x="6446727" y="676006"/>
            <a:ext cx="325279" cy="209746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51" idx="0"/>
            <a:endCxn id="63" idx="1"/>
          </p:cNvCxnSpPr>
          <p:nvPr/>
        </p:nvCxnSpPr>
        <p:spPr bwMode="auto">
          <a:xfrm flipV="1">
            <a:off x="4381500" y="2208421"/>
            <a:ext cx="0" cy="99197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419600" y="2667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6248400" y="357842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Initial Load</a:t>
            </a:r>
            <a:endParaRPr lang="en-US" baseline="0" dirty="0"/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2438400"/>
            <a:ext cx="48744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556" y="2057400"/>
            <a:ext cx="4874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5956" y="3276600"/>
            <a:ext cx="487444" cy="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3810000"/>
            <a:ext cx="487444" cy="9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8" name="Straight Arrow Connector 97"/>
          <p:cNvCxnSpPr>
            <a:endCxn id="90" idx="1"/>
          </p:cNvCxnSpPr>
          <p:nvPr/>
        </p:nvCxnSpPr>
        <p:spPr bwMode="auto">
          <a:xfrm flipV="1">
            <a:off x="5546088" y="3732312"/>
            <a:ext cx="702312" cy="1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Rectangle 114"/>
          <p:cNvSpPr/>
          <p:nvPr/>
        </p:nvSpPr>
        <p:spPr bwMode="auto">
          <a:xfrm>
            <a:off x="6461760" y="2438400"/>
            <a:ext cx="548640" cy="228600"/>
          </a:xfrm>
          <a:prstGeom prst="rect">
            <a:avLst/>
          </a:prstGeom>
          <a:solidFill>
            <a:srgbClr val="9999FF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086600" y="2514600"/>
            <a:ext cx="548640" cy="152400"/>
          </a:xfrm>
          <a:prstGeom prst="rect">
            <a:avLst/>
          </a:prstGeom>
          <a:solidFill>
            <a:srgbClr val="9999FF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680960" y="2286000"/>
            <a:ext cx="548640" cy="381000"/>
          </a:xfrm>
          <a:prstGeom prst="rect">
            <a:avLst/>
          </a:prstGeom>
          <a:solidFill>
            <a:srgbClr val="9999FF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305800" y="2438400"/>
            <a:ext cx="533400" cy="228600"/>
          </a:xfrm>
          <a:prstGeom prst="rect">
            <a:avLst/>
          </a:prstGeom>
          <a:solidFill>
            <a:srgbClr val="9999FF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965960" y="2286000"/>
            <a:ext cx="548640" cy="304800"/>
          </a:xfrm>
          <a:prstGeom prst="rect">
            <a:avLst/>
          </a:prstGeom>
          <a:solidFill>
            <a:srgbClr val="9999FF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371600" y="2362200"/>
            <a:ext cx="548640" cy="228600"/>
          </a:xfrm>
          <a:prstGeom prst="rect">
            <a:avLst/>
          </a:prstGeom>
          <a:solidFill>
            <a:srgbClr val="9999FF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rot="60000">
            <a:off x="6751996" y="2666624"/>
            <a:ext cx="21548" cy="911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4664712" y="2514600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Network Delay</a:t>
            </a:r>
            <a:endParaRPr lang="en-US" baseline="0" dirty="0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3505200"/>
            <a:ext cx="487444" cy="40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98956" y="3657600"/>
            <a:ext cx="487444" cy="2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Generalized Retrieval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16DF-75A3-4444-BEA9-AE6EAC73382F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2" name="Group 97"/>
          <p:cNvGrpSpPr/>
          <p:nvPr/>
        </p:nvGrpSpPr>
        <p:grpSpPr>
          <a:xfrm>
            <a:off x="1143000" y="1341119"/>
            <a:ext cx="3054912" cy="1173481"/>
            <a:chOff x="1600203" y="2209799"/>
            <a:chExt cx="4956108" cy="1987696"/>
          </a:xfrm>
        </p:grpSpPr>
        <p:graphicFrame>
          <p:nvGraphicFramePr>
            <p:cNvPr id="100" name="Content Placeholder 6"/>
            <p:cNvGraphicFramePr>
              <a:graphicFrameLocks/>
            </p:cNvGraphicFramePr>
            <p:nvPr/>
          </p:nvGraphicFramePr>
          <p:xfrm>
            <a:off x="1600203" y="2209799"/>
            <a:ext cx="2365308" cy="1987694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08280"/>
                  <a:gridCol w="208280"/>
                  <a:gridCol w="208280"/>
                  <a:gridCol w="208280"/>
                  <a:gridCol w="208280"/>
                  <a:gridCol w="208280"/>
                  <a:gridCol w="208280"/>
                </a:tblGrid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</a:tr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</a:tr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</a:tr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</a:tr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</a:tr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</a:tr>
                <a:tr h="13498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</a:tr>
              </a:tbl>
            </a:graphicData>
          </a:graphic>
        </p:graphicFrame>
        <p:graphicFrame>
          <p:nvGraphicFramePr>
            <p:cNvPr id="102" name="Content Placeholder 6"/>
            <p:cNvGraphicFramePr>
              <a:graphicFrameLocks/>
            </p:cNvGraphicFramePr>
            <p:nvPr/>
          </p:nvGraphicFramePr>
          <p:xfrm>
            <a:off x="4191003" y="2209801"/>
            <a:ext cx="2365308" cy="1987694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208280"/>
                  <a:gridCol w="208280"/>
                  <a:gridCol w="208280"/>
                  <a:gridCol w="208280"/>
                  <a:gridCol w="208280"/>
                  <a:gridCol w="208280"/>
                  <a:gridCol w="208280"/>
                </a:tblGrid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</a:tr>
                <a:tr h="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5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6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0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1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2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3</a:t>
                        </a:r>
                        <a:endParaRPr lang="en-US" sz="5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500" dirty="0" smtClean="0"/>
                          <a:t>4</a:t>
                        </a:r>
                        <a:endParaRPr lang="en-US" sz="500" dirty="0"/>
                      </a:p>
                    </a:txBody>
                    <a:tcPr/>
                  </a:tc>
                </a:tr>
              </a:tbl>
            </a:graphicData>
          </a:graphic>
        </p:graphicFrame>
      </p:grpSp>
      <p:sp>
        <p:nvSpPr>
          <p:cNvPr id="104" name="Rectangle 103"/>
          <p:cNvSpPr/>
          <p:nvPr/>
        </p:nvSpPr>
        <p:spPr bwMode="auto">
          <a:xfrm>
            <a:off x="1755648" y="1341120"/>
            <a:ext cx="838200" cy="116128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3352800" y="1341120"/>
            <a:ext cx="838200" cy="116128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7" name="Picture 156" descr="capacity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71800"/>
            <a:ext cx="4364534" cy="3276600"/>
          </a:xfrm>
          <a:prstGeom prst="rect">
            <a:avLst/>
          </a:prstGeom>
        </p:spPr>
      </p:pic>
      <p:cxnSp>
        <p:nvCxnSpPr>
          <p:cNvPr id="160" name="Straight Connector 159"/>
          <p:cNvCxnSpPr/>
          <p:nvPr/>
        </p:nvCxnSpPr>
        <p:spPr bwMode="auto">
          <a:xfrm>
            <a:off x="859334" y="31242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859334" y="53340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cxnSp>
        <p:nvCxnSpPr>
          <p:cNvPr id="165" name="Straight Connector 164"/>
          <p:cNvCxnSpPr/>
          <p:nvPr/>
        </p:nvCxnSpPr>
        <p:spPr bwMode="auto">
          <a:xfrm>
            <a:off x="859334" y="3392424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859334" y="3392424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cxnSp>
        <p:nvCxnSpPr>
          <p:cNvPr id="174" name="Straight Connector 173"/>
          <p:cNvCxnSpPr/>
          <p:nvPr/>
        </p:nvCxnSpPr>
        <p:spPr bwMode="auto">
          <a:xfrm>
            <a:off x="859334" y="4142232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76" name="Straight Connector 175"/>
          <p:cNvCxnSpPr/>
          <p:nvPr/>
        </p:nvCxnSpPr>
        <p:spPr bwMode="auto">
          <a:xfrm>
            <a:off x="859334" y="4700016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77" name="Straight Connector 176"/>
          <p:cNvCxnSpPr/>
          <p:nvPr/>
        </p:nvCxnSpPr>
        <p:spPr bwMode="auto">
          <a:xfrm>
            <a:off x="859334" y="4142232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cxnSp>
        <p:nvCxnSpPr>
          <p:cNvPr id="179" name="Straight Connector 178"/>
          <p:cNvCxnSpPr/>
          <p:nvPr/>
        </p:nvCxnSpPr>
        <p:spPr bwMode="auto">
          <a:xfrm>
            <a:off x="859334" y="50292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80" name="Straight Connector 179"/>
          <p:cNvCxnSpPr/>
          <p:nvPr/>
        </p:nvCxnSpPr>
        <p:spPr bwMode="auto">
          <a:xfrm>
            <a:off x="859334" y="4700016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cxnSp>
        <p:nvCxnSpPr>
          <p:cNvPr id="182" name="Straight Connector 181"/>
          <p:cNvCxnSpPr/>
          <p:nvPr/>
        </p:nvCxnSpPr>
        <p:spPr bwMode="auto">
          <a:xfrm>
            <a:off x="859334" y="5029200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cxnSp>
        <p:nvCxnSpPr>
          <p:cNvPr id="183" name="Straight Connector 182"/>
          <p:cNvCxnSpPr/>
          <p:nvPr/>
        </p:nvCxnSpPr>
        <p:spPr bwMode="auto">
          <a:xfrm>
            <a:off x="859334" y="4855464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93" name="Straight Connector 192"/>
          <p:cNvCxnSpPr/>
          <p:nvPr/>
        </p:nvCxnSpPr>
        <p:spPr bwMode="auto">
          <a:xfrm>
            <a:off x="859334" y="4855464"/>
            <a:ext cx="3276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tx2">
                <a:alpha val="40000"/>
              </a:schemeClr>
            </a:glow>
          </a:effectLst>
        </p:spPr>
      </p:cxnSp>
      <p:sp>
        <p:nvSpPr>
          <p:cNvPr id="196" name="TextBox 195"/>
          <p:cNvSpPr txBox="1"/>
          <p:nvPr/>
        </p:nvSpPr>
        <p:spPr>
          <a:xfrm>
            <a:off x="1524000" y="10668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1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3124200" y="10668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2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876800" y="1447800"/>
            <a:ext cx="4038600" cy="1143000"/>
            <a:chOff x="4876800" y="1447800"/>
            <a:chExt cx="4038600" cy="1143000"/>
          </a:xfrm>
        </p:grpSpPr>
        <p:sp>
          <p:nvSpPr>
            <p:cNvPr id="59" name="TextBox 58"/>
            <p:cNvSpPr txBox="1"/>
            <p:nvPr/>
          </p:nvSpPr>
          <p:spPr>
            <a:xfrm>
              <a:off x="5562600" y="1752600"/>
              <a:ext cx="26292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0" dirty="0" smtClean="0">
                  <a:solidFill>
                    <a:srgbClr val="C00000"/>
                  </a:solidFill>
                </a:rPr>
                <a:t>RUN MAX-FLOW</a:t>
              </a:r>
              <a:endParaRPr lang="en-US" sz="2400" b="1" baseline="0" dirty="0">
                <a:solidFill>
                  <a:srgbClr val="C00000"/>
                </a:solidFill>
              </a:endParaRPr>
            </a:p>
          </p:txBody>
        </p:sp>
        <p:sp>
          <p:nvSpPr>
            <p:cNvPr id="60" name="Explosion 1 59"/>
            <p:cNvSpPr/>
            <p:nvPr/>
          </p:nvSpPr>
          <p:spPr bwMode="auto">
            <a:xfrm>
              <a:off x="4876800" y="1447800"/>
              <a:ext cx="4038600" cy="1143000"/>
            </a:xfrm>
            <a:prstGeom prst="irregularSeal1">
              <a:avLst/>
            </a:prstGeom>
            <a:solidFill>
              <a:schemeClr val="accent1">
                <a:alpha val="6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257800" y="11430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Deciding the retrieval schedule is a time critical issue</a:t>
            </a:r>
          </a:p>
          <a:p>
            <a:pPr>
              <a:buFont typeface="Arial" pitchFamily="34" charset="0"/>
              <a:buChar char="•"/>
            </a:pPr>
            <a:endParaRPr lang="en-US" sz="20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Max-flow is called multiple times as a block box function with similar capacity values</a:t>
            </a:r>
          </a:p>
          <a:p>
            <a:pPr>
              <a:buFont typeface="Arial" pitchFamily="34" charset="0"/>
              <a:buChar char="•"/>
            </a:pPr>
            <a:endParaRPr lang="en-US" sz="20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Flow values within consecutive calls cannot be conserved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Same flow calculations are performed over and over</a:t>
            </a:r>
          </a:p>
          <a:p>
            <a:pPr>
              <a:buFont typeface="Arial" pitchFamily="34" charset="0"/>
              <a:buChar char="•"/>
            </a:pPr>
            <a:endParaRPr lang="en-US" sz="20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Can we conserve the flows within multiple runs of max-flow?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smtClean="0"/>
              <a:t>Integrated maximum flow alg.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 </a:t>
            </a:r>
            <a:r>
              <a:rPr lang="en-US" sz="2000" baseline="0" dirty="0" smtClean="0"/>
              <a:t>Can we make it even faster?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smtClean="0"/>
              <a:t>Parallel int. maximum flow</a:t>
            </a:r>
            <a:r>
              <a:rPr lang="en-US" baseline="0" dirty="0" smtClean="0"/>
              <a:t> alg.</a:t>
            </a:r>
            <a:endParaRPr lang="en-US" baseline="0" dirty="0"/>
          </a:p>
        </p:txBody>
      </p:sp>
      <p:sp>
        <p:nvSpPr>
          <p:cNvPr id="65" name="TextBox 64"/>
          <p:cNvSpPr txBox="1"/>
          <p:nvPr/>
        </p:nvSpPr>
        <p:spPr>
          <a:xfrm>
            <a:off x="5029200" y="1752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Observation: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29200" y="29834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Limitations: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9200" y="45074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Contributions: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43018" y="26024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Use Capacity Scaling!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66800" y="25908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Use Capacity Incrementation!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29200" y="9144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Fact:</a:t>
            </a:r>
            <a:endParaRPr lang="en-US" b="1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1"/>
      <p:bldP spid="68" grpId="2"/>
      <p:bldP spid="69" grpId="3"/>
      <p:bldP spid="69" grpId="4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Motivation and Background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Ford-Fulkerson Based Solution</a:t>
            </a:r>
          </a:p>
          <a:p>
            <a:r>
              <a:rPr lang="en-US" dirty="0" smtClean="0"/>
              <a:t>Push-</a:t>
            </a:r>
            <a:r>
              <a:rPr lang="en-US" dirty="0" err="1" smtClean="0"/>
              <a:t>relabel</a:t>
            </a:r>
            <a:r>
              <a:rPr lang="en-US" dirty="0" smtClean="0"/>
              <a:t> Based Solution</a:t>
            </a:r>
          </a:p>
          <a:p>
            <a:r>
              <a:rPr lang="en-US" dirty="0" smtClean="0"/>
              <a:t>Parallel Push-</a:t>
            </a:r>
            <a:r>
              <a:rPr lang="en-US" dirty="0" err="1" smtClean="0"/>
              <a:t>relabel</a:t>
            </a:r>
            <a:r>
              <a:rPr lang="en-US" dirty="0" smtClean="0"/>
              <a:t> </a:t>
            </a:r>
            <a:r>
              <a:rPr lang="en-US" dirty="0" smtClean="0"/>
              <a:t>Solution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376D7-68BF-4216-BA70-FA2AEE68A8D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ICPP 2012                                                            Department of Computer Science, UTSA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hat-phd">
  <a:themeElements>
    <a:clrScheme name="Custom 5">
      <a:dk1>
        <a:srgbClr val="003399"/>
      </a:dk1>
      <a:lt1>
        <a:srgbClr val="FFFFFF"/>
      </a:lt1>
      <a:dk2>
        <a:srgbClr val="003399"/>
      </a:dk2>
      <a:lt2>
        <a:srgbClr val="FFFFFF"/>
      </a:lt2>
      <a:accent1>
        <a:srgbClr val="F4960C"/>
      </a:accent1>
      <a:accent2>
        <a:srgbClr val="F4960C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nihat-phd</Template>
  <TotalTime>9057</TotalTime>
  <Words>1963</Words>
  <Application>Microsoft Office PowerPoint</Application>
  <PresentationFormat>On-screen Show (4:3)</PresentationFormat>
  <Paragraphs>685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nihat-phd</vt:lpstr>
      <vt:lpstr>Equation</vt:lpstr>
      <vt:lpstr>Microsoft Equation 3.0</vt:lpstr>
      <vt:lpstr>Integrated Maximum Flow Algorithm for Optimal Response Time Retrieval of Replicated Data</vt:lpstr>
      <vt:lpstr>Declustering and Parallel I/O</vt:lpstr>
      <vt:lpstr>Replication</vt:lpstr>
      <vt:lpstr>Optimal Response Time Retrieval Problem Definition</vt:lpstr>
      <vt:lpstr>Basic Retrieval Problem </vt:lpstr>
      <vt:lpstr>Generalized Retrieval Problem</vt:lpstr>
      <vt:lpstr>Generalized Retrieval Problem</vt:lpstr>
      <vt:lpstr>Generalized Retrieval Problem</vt:lpstr>
      <vt:lpstr>Talk Outline</vt:lpstr>
      <vt:lpstr>Ford-Fulkerson Based Solution</vt:lpstr>
      <vt:lpstr>Talk Outline</vt:lpstr>
      <vt:lpstr>Push-relabel Based Solution</vt:lpstr>
      <vt:lpstr>Push-relabel Based Solution</vt:lpstr>
      <vt:lpstr>Talk Outline</vt:lpstr>
      <vt:lpstr>Parallel Push-relabel Solution</vt:lpstr>
      <vt:lpstr>Parallel Push-relabel Solution: [Hong’11]’s Implementation</vt:lpstr>
      <vt:lpstr>Talk Outline</vt:lpstr>
      <vt:lpstr>Evaluation</vt:lpstr>
      <vt:lpstr>Evaluation: Query Loads</vt:lpstr>
      <vt:lpstr>Execution Time: Ford-Fulkerson vs. Push-relabel </vt:lpstr>
      <vt:lpstr>Execution Time Ratio: Push-relabel Black-Box/Integrated </vt:lpstr>
      <vt:lpstr>Execution Time Ratio: Push-relabel Sequential/Parallel</vt:lpstr>
      <vt:lpstr>Talk Outline</vt:lpstr>
      <vt:lpstr>Conclusion</vt:lpstr>
      <vt:lpstr>References</vt:lpstr>
      <vt:lpstr>Thank You!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Performance and Predictability of Storage Arrays</dc:title>
  <dc:creator>naltipar</dc:creator>
  <cp:lastModifiedBy>naltipar</cp:lastModifiedBy>
  <cp:revision>498</cp:revision>
  <cp:lastPrinted>1601-01-01T00:00:00Z</cp:lastPrinted>
  <dcterms:created xsi:type="dcterms:W3CDTF">2012-03-26T17:22:56Z</dcterms:created>
  <dcterms:modified xsi:type="dcterms:W3CDTF">2012-09-07T20:55:56Z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